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60" r:id="rId5"/>
    <p:sldId id="280" r:id="rId6"/>
    <p:sldId id="262" r:id="rId7"/>
    <p:sldId id="265" r:id="rId8"/>
    <p:sldId id="266" r:id="rId9"/>
    <p:sldId id="267" r:id="rId10"/>
    <p:sldId id="269" r:id="rId11"/>
    <p:sldId id="268" r:id="rId12"/>
    <p:sldId id="270" r:id="rId13"/>
    <p:sldId id="261" r:id="rId14"/>
    <p:sldId id="290" r:id="rId15"/>
    <p:sldId id="263" r:id="rId16"/>
    <p:sldId id="288" r:id="rId17"/>
    <p:sldId id="289" r:id="rId18"/>
    <p:sldId id="284" r:id="rId19"/>
    <p:sldId id="286" r:id="rId20"/>
    <p:sldId id="287" r:id="rId21"/>
    <p:sldId id="285" r:id="rId22"/>
    <p:sldId id="264" r:id="rId23"/>
    <p:sldId id="258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45"/>
    <a:srgbClr val="59A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63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732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758F2BC-69D4-47C7-AFD5-DC52933DA36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lIns="96661" tIns="48331" rIns="96661" bIns="48331"/>
          <a:lstStyle>
            <a:lvl1pPr algn="r">
              <a:defRPr sz="13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0FDBE3-EB21-4B92-BFDA-903B76DB930B}" type="datetime6">
              <a:rPr lang="en-US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February 15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52417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8BA304EF-DE2C-4A12-B21D-D22D4CB8A24F}" type="datetime6">
              <a:rPr lang="en-US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68325" y="4560888"/>
            <a:ext cx="6178550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1FBE9123-F5AE-42D0-AF70-1E824362739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751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ts val="300"/>
      </a:spcBef>
      <a:spcAft>
        <a:spcPts val="30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33363" algn="l" rtl="0" eaLnBrk="0" fontAlgn="base" hangingPunct="0">
      <a:spcBef>
        <a:spcPts val="300"/>
      </a:spcBef>
      <a:spcAft>
        <a:spcPts val="30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57200" algn="l" rtl="0" eaLnBrk="0" fontAlgn="base" hangingPunct="0">
      <a:spcBef>
        <a:spcPts val="300"/>
      </a:spcBef>
      <a:spcAft>
        <a:spcPts val="30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90563" algn="l" rtl="0" eaLnBrk="0" fontAlgn="base" hangingPunct="0">
      <a:spcBef>
        <a:spcPts val="300"/>
      </a:spcBef>
      <a:spcAft>
        <a:spcPts val="30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914400" algn="l" rtl="0" eaLnBrk="0" fontAlgn="base" hangingPunct="0">
      <a:spcBef>
        <a:spcPts val="300"/>
      </a:spcBef>
      <a:spcAft>
        <a:spcPts val="30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18D4B-5B1D-4B16-AD92-A64F689134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12290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C6939-FC99-4E88-A072-DB0DEEFF928D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12291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12292" name="Header Placeholder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12293" name="Slide Image Placeholder 23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4" name="Notes Placeholder 2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29357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fr-FR" dirty="0" smtClean="0"/>
              <a:t>Report documents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saved</a:t>
            </a:r>
            <a:r>
              <a:rPr lang="fr-FR" dirty="0" smtClean="0"/>
              <a:t> on </a:t>
            </a:r>
            <a:r>
              <a:rPr lang="fr-FR" dirty="0" err="1" smtClean="0"/>
              <a:t>disk</a:t>
            </a:r>
            <a:r>
              <a:rPr lang="fr-FR" dirty="0" smtClean="0"/>
              <a:t> or </a:t>
            </a:r>
            <a:r>
              <a:rPr lang="fr-FR" dirty="0" err="1" smtClean="0"/>
              <a:t>shown</a:t>
            </a:r>
            <a:r>
              <a:rPr lang="fr-FR" dirty="0" smtClean="0"/>
              <a:t> in a </a:t>
            </a:r>
            <a:r>
              <a:rPr lang="fr-FR" dirty="0" err="1" smtClean="0"/>
              <a:t>viewer</a:t>
            </a:r>
            <a:endParaRPr lang="fr-FR" dirty="0" smtClean="0"/>
          </a:p>
          <a:p>
            <a:pPr eaLnBrk="1" hangingPunct="1">
              <a:buFontTx/>
              <a:buChar char="-"/>
            </a:pPr>
            <a:r>
              <a:rPr lang="fr-FR" dirty="0" smtClean="0"/>
              <a:t>For SVG:</a:t>
            </a:r>
          </a:p>
          <a:p>
            <a:pPr marL="742950" lvl="1" indent="-285750" eaLnBrk="1" hangingPunct="1">
              <a:buFontTx/>
              <a:buChar char="-"/>
            </a:pP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viewer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the GDC: </a:t>
            </a:r>
            <a:r>
              <a:rPr lang="fr-FR" dirty="0" err="1" smtClean="0"/>
              <a:t>Genero</a:t>
            </a:r>
            <a:r>
              <a:rPr lang="fr-FR" dirty="0" smtClean="0"/>
              <a:t> Report Viewer</a:t>
            </a:r>
          </a:p>
          <a:p>
            <a:pPr eaLnBrk="1" hangingPunct="1">
              <a:buFontTx/>
              <a:buChar char="-"/>
            </a:pPr>
            <a:r>
              <a:rPr lang="fr-FR" dirty="0" smtClean="0"/>
              <a:t>For </a:t>
            </a:r>
            <a:r>
              <a:rPr lang="fr-FR" dirty="0" err="1" smtClean="0"/>
              <a:t>other</a:t>
            </a:r>
            <a:r>
              <a:rPr lang="fr-FR" dirty="0" smtClean="0"/>
              <a:t> output formats:</a:t>
            </a:r>
          </a:p>
          <a:p>
            <a:pPr marL="742950" lvl="1" indent="-285750" eaLnBrk="1" hangingPunct="1">
              <a:buFontTx/>
              <a:buChar char="-"/>
            </a:pPr>
            <a:r>
              <a:rPr lang="fr-FR" dirty="0" smtClean="0"/>
              <a:t>Viewer </a:t>
            </a:r>
            <a:r>
              <a:rPr lang="fr-FR" dirty="0" err="1" smtClean="0"/>
              <a:t>depends</a:t>
            </a:r>
            <a:r>
              <a:rPr lang="fr-FR" dirty="0" smtClean="0"/>
              <a:t> on the format (</a:t>
            </a:r>
            <a:r>
              <a:rPr lang="fr-FR" dirty="0" err="1" smtClean="0"/>
              <a:t>AcrobatReader</a:t>
            </a:r>
            <a:r>
              <a:rPr lang="fr-FR" dirty="0" smtClean="0"/>
              <a:t> for PDF, Excel for XLS, browser for HTML…)</a:t>
            </a:r>
          </a:p>
          <a:p>
            <a:pPr eaLnBrk="1" hangingPunct="1">
              <a:buFontTx/>
              <a:buChar char="-"/>
            </a:pPr>
            <a:r>
              <a:rPr lang="fr-FR" dirty="0" smtClean="0"/>
              <a:t>No </a:t>
            </a:r>
            <a:r>
              <a:rPr lang="fr-FR" dirty="0" err="1" smtClean="0"/>
              <a:t>preview</a:t>
            </a:r>
            <a:r>
              <a:rPr lang="fr-FR" dirty="0" smtClean="0"/>
              <a:t> for Image</a:t>
            </a:r>
          </a:p>
          <a:p>
            <a:pPr marL="742950" lvl="1" indent="-285750" eaLnBrk="1" hangingPunct="1">
              <a:buFontTx/>
              <a:buChar char="-"/>
            </a:pPr>
            <a:r>
              <a:rPr lang="fr-FR" dirty="0" smtClean="0"/>
              <a:t>Can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saved</a:t>
            </a:r>
            <a:r>
              <a:rPr lang="fr-FR" dirty="0" smtClean="0"/>
              <a:t> on </a:t>
            </a:r>
            <a:r>
              <a:rPr lang="fr-FR" dirty="0" err="1" smtClean="0"/>
              <a:t>disk</a:t>
            </a:r>
            <a:endParaRPr lang="fr-FR" dirty="0" smtClean="0"/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As images, these can be embedded directly into a </a:t>
            </a:r>
            <a:r>
              <a:rPr lang="en-US" dirty="0" err="1" smtClean="0"/>
              <a:t>Genero</a:t>
            </a:r>
            <a:r>
              <a:rPr lang="en-US" dirty="0" smtClean="0"/>
              <a:t> application</a:t>
            </a:r>
            <a:endParaRPr lang="fr-FR" dirty="0" smtClean="0"/>
          </a:p>
        </p:txBody>
      </p:sp>
      <p:sp>
        <p:nvSpPr>
          <p:cNvPr id="3072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3072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26D2C-7CA6-4587-9FFB-921B9353B69E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3072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3F605-7772-42AF-A6D8-786741DCB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dirty="0" smtClean="0"/>
              <a:t>The report designer needs to know what is in the report</a:t>
            </a:r>
          </a:p>
          <a:p>
            <a:pPr>
              <a:buFontTx/>
              <a:buChar char="•"/>
            </a:pPr>
            <a:r>
              <a:rPr lang="en-US" dirty="0" smtClean="0"/>
              <a:t>Hence Data Schema file and a XML </a:t>
            </a:r>
            <a:r>
              <a:rPr lang="en-US" dirty="0" err="1" smtClean="0"/>
              <a:t>datastream</a:t>
            </a:r>
            <a:r>
              <a:rPr lang="en-US" dirty="0" smtClean="0"/>
              <a:t> needs to be prepared before designer can start a report</a:t>
            </a:r>
          </a:p>
          <a:p>
            <a:pPr>
              <a:buFontTx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data schema file</a:t>
            </a:r>
            <a:r>
              <a:rPr lang="en-US" dirty="0" smtClean="0"/>
              <a:t>: 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.</a:t>
            </a:r>
            <a:r>
              <a:rPr lang="en-US" b="1" dirty="0" err="1" smtClean="0"/>
              <a:t>xsd</a:t>
            </a:r>
            <a:r>
              <a:rPr lang="en-US" b="1" dirty="0" smtClean="0"/>
              <a:t> </a:t>
            </a:r>
            <a:r>
              <a:rPr lang="en-US" dirty="0" smtClean="0"/>
              <a:t>file</a:t>
            </a:r>
          </a:p>
          <a:p>
            <a:pPr marL="1143000" lvl="2" indent="-228600">
              <a:buFontTx/>
              <a:buChar char="•"/>
            </a:pPr>
            <a:r>
              <a:rPr lang="en-US" b="1" dirty="0" smtClean="0"/>
              <a:t>XSD </a:t>
            </a:r>
            <a:r>
              <a:rPr lang="en-US" dirty="0" smtClean="0"/>
              <a:t>file: generated through specific ‘</a:t>
            </a:r>
            <a:r>
              <a:rPr lang="en-US" dirty="0" err="1" smtClean="0"/>
              <a:t>schemagen</a:t>
            </a:r>
            <a:r>
              <a:rPr lang="en-US" dirty="0" smtClean="0"/>
              <a:t>’ command or another (external) process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File </a:t>
            </a:r>
            <a:r>
              <a:rPr lang="en-US" b="1" dirty="0" smtClean="0"/>
              <a:t>loaded</a:t>
            </a:r>
            <a:r>
              <a:rPr lang="en-US" dirty="0" smtClean="0"/>
              <a:t> in the designer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It doesn’t contain any value, it contains only </a:t>
            </a:r>
            <a:r>
              <a:rPr lang="en-US" b="1" dirty="0" err="1" smtClean="0"/>
              <a:t>infos</a:t>
            </a:r>
            <a:r>
              <a:rPr lang="en-US" dirty="0" smtClean="0"/>
              <a:t> about data (type, size, etc.)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Doesn’t have to be 100% correct, you can add extra fields later</a:t>
            </a:r>
          </a:p>
        </p:txBody>
      </p:sp>
      <p:sp>
        <p:nvSpPr>
          <p:cNvPr id="32771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E9D1D-14F2-4347-976D-2F5FDF4B8E08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FCC470-B932-48EB-94B7-D4A6CD1DA6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These file extensions you’ll hear me refer to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If using source control: 4rp needs to be in source control like .java and other resource files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481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34820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4855E4-31B1-46A7-9CDE-FBAB60643777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4821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34822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EC5CF-80DA-47A8-BDEF-1D23B9E0B7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4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This slide identifies the basic steps for creating a report, in the order that they need to be taken.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dirty="0" smtClean="0"/>
              <a:t>Determine your report </a:t>
            </a:r>
            <a:r>
              <a:rPr lang="en-US" b="1" dirty="0" smtClean="0"/>
              <a:t>requirements</a:t>
            </a:r>
            <a:r>
              <a:rPr lang="en-US" dirty="0" smtClean="0"/>
              <a:t>. 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b="1" dirty="0" smtClean="0"/>
              <a:t>What data </a:t>
            </a:r>
            <a:r>
              <a:rPr lang="en-US" dirty="0" smtClean="0"/>
              <a:t>do you need to extract? 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Are you going to need to </a:t>
            </a:r>
            <a:r>
              <a:rPr lang="en-US" b="1" dirty="0" smtClean="0"/>
              <a:t>group or summarize </a:t>
            </a:r>
            <a:r>
              <a:rPr lang="en-US" dirty="0" smtClean="0"/>
              <a:t>by specific data values? 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You need to know this information prior to creating your Java application.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dirty="0" smtClean="0"/>
              <a:t>Start a new </a:t>
            </a:r>
            <a:r>
              <a:rPr lang="en-US" b="1" dirty="0" smtClean="0"/>
              <a:t>project workspace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Define the project nodes (applications, libraries, virtual folders) to </a:t>
            </a:r>
            <a:r>
              <a:rPr lang="en-US" b="1" dirty="0" smtClean="0"/>
              <a:t>organize</a:t>
            </a:r>
            <a:r>
              <a:rPr lang="en-US" dirty="0" smtClean="0"/>
              <a:t> your files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specifying the </a:t>
            </a:r>
            <a:r>
              <a:rPr lang="en-US" b="1" dirty="0" smtClean="0"/>
              <a:t>dependencies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Other options (passing parameters, personalized build rules…)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dirty="0" smtClean="0"/>
              <a:t>Create your </a:t>
            </a:r>
            <a:r>
              <a:rPr lang="en-US" b="1" dirty="0" smtClean="0"/>
              <a:t>Java application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You can write directly the code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You can use the BAM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dirty="0" smtClean="0"/>
              <a:t>You use ‘</a:t>
            </a:r>
            <a:r>
              <a:rPr lang="en-US" dirty="0" err="1" smtClean="0"/>
              <a:t>schemagen</a:t>
            </a:r>
            <a:r>
              <a:rPr lang="en-US" dirty="0" smtClean="0"/>
              <a:t>’ to create the </a:t>
            </a:r>
            <a:r>
              <a:rPr lang="en-US" b="1" dirty="0" smtClean="0"/>
              <a:t>.</a:t>
            </a:r>
            <a:r>
              <a:rPr lang="en-US" b="1" dirty="0" err="1" smtClean="0"/>
              <a:t>xsd</a:t>
            </a:r>
            <a:r>
              <a:rPr lang="en-US" b="1" dirty="0" smtClean="0"/>
              <a:t> file</a:t>
            </a:r>
            <a:r>
              <a:rPr lang="en-US" dirty="0" smtClean="0"/>
              <a:t>. 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From the command line or in the build rules of GRS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This file details the record (data) that will be streamed to the GRE when the report is run.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b="1" dirty="0" smtClean="0"/>
              <a:t>Design</a:t>
            </a:r>
            <a:r>
              <a:rPr lang="en-US" dirty="0" smtClean="0"/>
              <a:t> your report using </a:t>
            </a:r>
            <a:r>
              <a:rPr lang="en-US" dirty="0" err="1" smtClean="0"/>
              <a:t>Genero</a:t>
            </a:r>
            <a:r>
              <a:rPr lang="en-US" dirty="0" smtClean="0"/>
              <a:t> Report Designer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When you create a report definition file (.4rp), you select an .</a:t>
            </a:r>
            <a:r>
              <a:rPr lang="en-US" dirty="0" err="1" smtClean="0"/>
              <a:t>xsd</a:t>
            </a:r>
            <a:r>
              <a:rPr lang="en-US" dirty="0" smtClean="0"/>
              <a:t> file (and maybe a REPORT) to provide the Data View for the report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b="1" dirty="0" smtClean="0"/>
              <a:t>Run</a:t>
            </a:r>
            <a:r>
              <a:rPr lang="en-US" dirty="0" smtClean="0"/>
              <a:t> the report application, specifying the report design document (.4rp) to use when outputting the report.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dirty="0" smtClean="0"/>
              <a:t>If you specify SVG as the output (default), the report opens in </a:t>
            </a:r>
            <a:r>
              <a:rPr lang="en-US" dirty="0" err="1" smtClean="0"/>
              <a:t>Genero</a:t>
            </a:r>
            <a:r>
              <a:rPr lang="en-US" dirty="0" smtClean="0"/>
              <a:t> Report Viewer for your perusal.</a:t>
            </a:r>
          </a:p>
          <a:p>
            <a:pPr eaLnBrk="1" hangingPunct="1">
              <a:buFont typeface="+mj-lt"/>
              <a:buNone/>
            </a:pPr>
            <a:endParaRPr lang="en-US" dirty="0" smtClean="0"/>
          </a:p>
          <a:p>
            <a:pPr eaLnBrk="1" hangingPunct="1">
              <a:buFont typeface="+mj-lt"/>
              <a:buNone/>
            </a:pPr>
            <a:r>
              <a:rPr lang="en-US" dirty="0" smtClean="0"/>
              <a:t>We will cover each of these steps in detail in future modules of this </a:t>
            </a:r>
            <a:r>
              <a:rPr lang="en-US" smtClean="0"/>
              <a:t>training.</a:t>
            </a:r>
            <a:endParaRPr lang="en-US" dirty="0" smtClean="0"/>
          </a:p>
          <a:p>
            <a:pPr eaLnBrk="1" hangingPunct="1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3686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3686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F407D-B380-4E5C-B067-BE5EE5D0613D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686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3687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5428E-CB46-400D-B97D-401201A0AA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80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 default GRW demo project workspace: </a:t>
            </a:r>
            <a:r>
              <a:rPr lang="en-US" b="1" dirty="0" smtClean="0"/>
              <a:t>OrderReportJava.4pw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Located in:</a:t>
            </a:r>
          </a:p>
          <a:p>
            <a:pPr lvl="1" eaLnBrk="1" hangingPunct="1">
              <a:buFontTx/>
              <a:buChar char="-"/>
            </a:pPr>
            <a:r>
              <a:rPr lang="en-US" dirty="0" smtClean="0"/>
              <a:t>Windows: C:\Users\&lt;user&gt;\Documents\My </a:t>
            </a:r>
            <a:r>
              <a:rPr lang="en-US" dirty="0" err="1" smtClean="0"/>
              <a:t>Genero</a:t>
            </a:r>
            <a:r>
              <a:rPr lang="en-US" dirty="0" smtClean="0"/>
              <a:t> Report Studio Files\samples\Reports\</a:t>
            </a:r>
            <a:r>
              <a:rPr lang="en-US" dirty="0" err="1" smtClean="0"/>
              <a:t>OrderReportJava</a:t>
            </a:r>
            <a:endParaRPr lang="en-US" dirty="0" smtClean="0"/>
          </a:p>
          <a:p>
            <a:pPr lvl="1" eaLnBrk="1" hangingPunct="1">
              <a:buFontTx/>
              <a:buChar char="-"/>
            </a:pPr>
            <a:r>
              <a:rPr lang="en-US" dirty="0" smtClean="0"/>
              <a:t>Linux:</a:t>
            </a:r>
            <a:r>
              <a:rPr lang="en-US" baseline="0" dirty="0" smtClean="0"/>
              <a:t> /home/&lt;user&gt;/</a:t>
            </a:r>
            <a:r>
              <a:rPr lang="en-US" dirty="0" err="1" smtClean="0"/>
              <a:t>Genero</a:t>
            </a:r>
            <a:r>
              <a:rPr lang="en-US" dirty="0" smtClean="0"/>
              <a:t> Report Studio Files/samples/Reports/</a:t>
            </a:r>
            <a:r>
              <a:rPr lang="en-US" dirty="0" err="1" smtClean="0"/>
              <a:t>OrderReportJava</a:t>
            </a: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If working from a fresh and complete installation of </a:t>
            </a:r>
            <a:r>
              <a:rPr lang="en-US" dirty="0" err="1" smtClean="0"/>
              <a:t>Genero</a:t>
            </a:r>
            <a:r>
              <a:rPr lang="en-US" dirty="0" smtClean="0"/>
              <a:t> Report Studio, then the Reports project workspace is listed in the Recent Projects listing.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These files provide a real-time look into the various files that make up the report application and the report design documents. 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They provide a great reference for persons new to </a:t>
            </a:r>
            <a:r>
              <a:rPr lang="en-US" dirty="0" err="1" smtClean="0"/>
              <a:t>Genero</a:t>
            </a:r>
            <a:r>
              <a:rPr lang="en-US" dirty="0" smtClean="0"/>
              <a:t> Report Writer.</a:t>
            </a:r>
          </a:p>
        </p:txBody>
      </p:sp>
      <p:sp>
        <p:nvSpPr>
          <p:cNvPr id="3891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3891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8030A-6D63-4AD4-8171-7B181722D215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891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3891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05D6E-8F88-44AF-B8F3-BC39A6C330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-"/>
            </a:pPr>
            <a:r>
              <a:rPr lang="en-US" dirty="0" err="1" smtClean="0"/>
              <a:t>runFromFile</a:t>
            </a:r>
            <a:r>
              <a:rPr lang="en-US" dirty="0" smtClean="0"/>
              <a:t>, Boolean</a:t>
            </a:r>
          </a:p>
          <a:p>
            <a:pPr marL="404813" lvl="1" indent="-171450" eaLnBrk="1" hangingPunct="1">
              <a:buFontTx/>
              <a:buChar char="-"/>
            </a:pPr>
            <a:r>
              <a:rPr lang="en-US" dirty="0" smtClean="0"/>
              <a:t>When running from file, using file ‘</a:t>
            </a:r>
            <a:r>
              <a:rPr lang="en-US" dirty="0" err="1" smtClean="0"/>
              <a:t>OrderReport.unl</a:t>
            </a:r>
            <a:r>
              <a:rPr lang="en-US" dirty="0" smtClean="0"/>
              <a:t>’</a:t>
            </a:r>
          </a:p>
          <a:p>
            <a:pPr marL="171450" lvl="0" indent="-171450" eaLnBrk="1" hangingPunct="1">
              <a:buFontTx/>
              <a:buChar char="-"/>
            </a:pPr>
            <a:r>
              <a:rPr lang="en-US" dirty="0" smtClean="0"/>
              <a:t>The INPUT allows user to select options which are then used in 4gl code to configure the report</a:t>
            </a:r>
          </a:p>
          <a:p>
            <a:pPr marL="171450" lvl="0" indent="-171450" eaLnBrk="1" hangingPunct="1">
              <a:buFontTx/>
              <a:buChar char="-"/>
            </a:pPr>
            <a:r>
              <a:rPr lang="en-US" dirty="0" smtClean="0"/>
              <a:t>This is a kind of configuration window which can be </a:t>
            </a:r>
            <a:r>
              <a:rPr lang="en-US" b="1" dirty="0" smtClean="0"/>
              <a:t>reused</a:t>
            </a:r>
            <a:r>
              <a:rPr lang="en-US" dirty="0" smtClean="0"/>
              <a:t> in different programs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096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5D980-DD93-492C-A948-C8B4E7D65292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4096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E3C73-9870-4D11-8B63-8A8A549556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7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NanoHTTPD.java</a:t>
            </a:r>
          </a:p>
          <a:p>
            <a:pPr marL="404813" lvl="1" indent="-171450">
              <a:buFontTx/>
              <a:buChar char="-"/>
            </a:pPr>
            <a:r>
              <a:rPr lang="en-US" dirty="0" smtClean="0"/>
              <a:t>"Mini" Web Server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OrderReportJDBCModel.java &amp; OrderReportFileModel.java</a:t>
            </a:r>
          </a:p>
          <a:p>
            <a:pPr marL="404813" lvl="1" indent="-171450">
              <a:buFontTx/>
              <a:buChar char="-"/>
            </a:pPr>
            <a:r>
              <a:rPr lang="en-US" dirty="0" smtClean="0"/>
              <a:t>Implementation of the report model using JDBC (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officestore</a:t>
            </a:r>
            <a:r>
              <a:rPr lang="en-US" dirty="0" smtClean="0"/>
              <a:t>)</a:t>
            </a:r>
          </a:p>
          <a:p>
            <a:pPr marL="404813" lvl="1" indent="-171450">
              <a:buFontTx/>
              <a:buChar char="-"/>
            </a:pPr>
            <a:r>
              <a:rPr lang="en-US" dirty="0" smtClean="0"/>
              <a:t>Implementation of the report model using the file '</a:t>
            </a:r>
            <a:r>
              <a:rPr lang="en-US" dirty="0" err="1" smtClean="0"/>
              <a:t>OrderReport.unl</a:t>
            </a:r>
            <a:r>
              <a:rPr lang="en-US" dirty="0" smtClean="0"/>
              <a:t>'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Genero Report Writer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BA304EF-DE2C-4A12-B21D-D22D4CB8A24F}" type="datetime6">
              <a:rPr lang="en-US" smtClean="0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Four J's Development Tools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FBE9123-F5AE-42D0-AF70-1E824362739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45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710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4710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25E5D-2E85-42EB-9F67-0ADDA15676E6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4710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4711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61AFF-5998-4924-8A5E-45F1236DF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83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5120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5120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86904-D5F1-4E71-BCE9-C49AA7B8A02B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5120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5120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DE89B-35F6-4C0B-8D67-B11675E980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4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53251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53252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EEE47-30F1-4584-B3D7-8A6A23966382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53253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53254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278AE-A45B-4197-A891-A8B96A68CC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EC17B-A78D-4AD3-A82B-AC8D26CCDF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14340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7729A-004E-431C-ACF1-A264441C5A29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14342" name="Header Placeholder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  <p:extLst>
      <p:ext uri="{BB962C8B-B14F-4D97-AF65-F5344CB8AC3E}">
        <p14:creationId xmlns:p14="http://schemas.microsoft.com/office/powerpoint/2010/main" val="368691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915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4915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B5B9B-3504-4658-9BF3-F1DE05848F5E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4915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4915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4CE8A-D327-4F6E-B4E2-D7766BB8D3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28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Genero</a:t>
            </a:r>
            <a:r>
              <a:rPr lang="en-US" dirty="0" smtClean="0"/>
              <a:t> Report Writer manual is provided as part of the </a:t>
            </a:r>
            <a:r>
              <a:rPr lang="en-US" b="1" dirty="0" err="1" smtClean="0"/>
              <a:t>Genero</a:t>
            </a:r>
            <a:r>
              <a:rPr lang="en-US" b="1" dirty="0" smtClean="0"/>
              <a:t> Report Studio documentation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As indicated in the slide above, you have a variety of methods for accessing the online documentation.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F1: Contextual help: the documentation opens on the affected item</a:t>
            </a:r>
          </a:p>
        </p:txBody>
      </p:sp>
      <p:sp>
        <p:nvSpPr>
          <p:cNvPr id="5529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392CD-8C4D-4E61-A80F-7911AC7A8945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55301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55302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7E30A-F6A8-4D0C-882B-3482B8E356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14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45EF3-AB91-441D-9BA9-DDD42F6AA5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5734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36E3C-B238-4CD8-9ABD-1D4F1679A07C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5734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57350" name="Header Placeholder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  <p:extLst>
      <p:ext uri="{BB962C8B-B14F-4D97-AF65-F5344CB8AC3E}">
        <p14:creationId xmlns:p14="http://schemas.microsoft.com/office/powerpoint/2010/main" val="136180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16100" y="260350"/>
            <a:ext cx="3759200" cy="2819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3341264"/>
            <a:ext cx="6781799" cy="595513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Streaming engine</a:t>
            </a:r>
            <a:r>
              <a:rPr lang="en-US" sz="800" dirty="0" smtClean="0"/>
              <a:t>: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Data is handled </a:t>
            </a:r>
            <a:r>
              <a:rPr lang="en-US" sz="800" b="1" dirty="0" smtClean="0"/>
              <a:t>as soon as</a:t>
            </a:r>
            <a:r>
              <a:rPr lang="en-US" sz="800" dirty="0" smtClean="0"/>
              <a:t> it’s </a:t>
            </a:r>
            <a:r>
              <a:rPr lang="en-US" sz="800" b="1" dirty="0" smtClean="0"/>
              <a:t>available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We do NOT load an entire document and handle data afterwards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The whole GRW</a:t>
            </a:r>
            <a:r>
              <a:rPr lang="en-US" sz="800" b="1" dirty="0" smtClean="0"/>
              <a:t> architecture</a:t>
            </a:r>
            <a:r>
              <a:rPr lang="en-US" sz="800" dirty="0" smtClean="0"/>
              <a:t> is </a:t>
            </a:r>
            <a:r>
              <a:rPr lang="en-US" sz="800" b="1" dirty="0" smtClean="0"/>
              <a:t>based</a:t>
            </a:r>
            <a:r>
              <a:rPr lang="en-US" sz="800" dirty="0" smtClean="0"/>
              <a:t> on </a:t>
            </a:r>
            <a:r>
              <a:rPr lang="en-US" sz="800" b="1" dirty="0" smtClean="0"/>
              <a:t>streaming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Advantages</a:t>
            </a:r>
            <a:r>
              <a:rPr lang="en-US" sz="800" dirty="0" smtClean="0"/>
              <a:t> of this solution: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Optimization</a:t>
            </a:r>
            <a:r>
              <a:rPr lang="en-US" sz="800" dirty="0" smtClean="0"/>
              <a:t> of the </a:t>
            </a:r>
            <a:r>
              <a:rPr lang="en-US" sz="800" b="1" dirty="0" smtClean="0"/>
              <a:t>memory</a:t>
            </a:r>
            <a:endParaRPr lang="en-US" sz="800" dirty="0" smtClean="0"/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Each report </a:t>
            </a:r>
            <a:r>
              <a:rPr lang="en-US" sz="800" b="1" dirty="0" smtClean="0"/>
              <a:t>page</a:t>
            </a:r>
            <a:r>
              <a:rPr lang="en-US" sz="800" dirty="0" smtClean="0"/>
              <a:t> is </a:t>
            </a:r>
            <a:r>
              <a:rPr lang="en-US" sz="800" b="1" dirty="0" smtClean="0"/>
              <a:t>generated</a:t>
            </a:r>
            <a:r>
              <a:rPr lang="en-US" sz="800" dirty="0" smtClean="0"/>
              <a:t> as soon as there’s </a:t>
            </a:r>
            <a:r>
              <a:rPr lang="en-US" sz="800" b="1" dirty="0" smtClean="0"/>
              <a:t>enough data</a:t>
            </a:r>
            <a:endParaRPr lang="en-US" sz="800" dirty="0" smtClean="0"/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You can create </a:t>
            </a:r>
            <a:r>
              <a:rPr lang="en-US" sz="800" b="1" dirty="0" smtClean="0"/>
              <a:t>longs reports</a:t>
            </a:r>
            <a:r>
              <a:rPr lang="en-US" sz="800" dirty="0" smtClean="0"/>
              <a:t> without any (performance) problem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800" dirty="0" err="1" smtClean="0"/>
              <a:t>Gathering</a:t>
            </a:r>
            <a:r>
              <a:rPr lang="fr-FR" sz="800" dirty="0" smtClean="0"/>
              <a:t> data: </a:t>
            </a:r>
            <a:r>
              <a:rPr lang="fr-FR" sz="800" b="1" dirty="0" smtClean="0"/>
              <a:t>Data Engine</a:t>
            </a:r>
            <a:r>
              <a:rPr lang="fr-FR" sz="800" dirty="0" smtClean="0"/>
              <a:t>: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Purpose = </a:t>
            </a:r>
            <a:r>
              <a:rPr lang="en-US" sz="800" b="1" dirty="0" smtClean="0"/>
              <a:t>gather</a:t>
            </a:r>
            <a:r>
              <a:rPr lang="en-US" sz="800" dirty="0" smtClean="0"/>
              <a:t> data to be used in the report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Done in the BDL program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Data push technology</a:t>
            </a:r>
            <a:r>
              <a:rPr lang="en-US" sz="800" dirty="0" smtClean="0"/>
              <a:t>: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The report </a:t>
            </a:r>
            <a:r>
              <a:rPr lang="en-US" sz="800" b="1" dirty="0" smtClean="0"/>
              <a:t>receives</a:t>
            </a:r>
            <a:r>
              <a:rPr lang="en-US" sz="800" dirty="0" smtClean="0"/>
              <a:t> data from the application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No need to go ahead and seek for the data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Powerful data language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Data flow</a:t>
            </a:r>
            <a:r>
              <a:rPr lang="en-US" sz="800" dirty="0" smtClean="0"/>
              <a:t> is </a:t>
            </a:r>
            <a:r>
              <a:rPr lang="en-US" sz="800" b="1" dirty="0" smtClean="0"/>
              <a:t>generated</a:t>
            </a:r>
            <a:r>
              <a:rPr lang="en-US" sz="800" dirty="0" smtClean="0"/>
              <a:t> in the </a:t>
            </a:r>
            <a:r>
              <a:rPr lang="en-US" sz="800" b="1" dirty="0" smtClean="0"/>
              <a:t>Java </a:t>
            </a:r>
            <a:r>
              <a:rPr lang="en-US" sz="800" dirty="0" smtClean="0"/>
              <a:t>program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Java language will be useful for that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There are </a:t>
            </a:r>
            <a:r>
              <a:rPr lang="en-US" sz="800" b="1" dirty="0" smtClean="0"/>
              <a:t>3 important points</a:t>
            </a:r>
            <a:r>
              <a:rPr lang="en-US" sz="800" dirty="0" smtClean="0"/>
              <a:t> to focus on: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Data is </a:t>
            </a:r>
            <a:r>
              <a:rPr lang="en-US" sz="800" b="1" dirty="0" smtClean="0"/>
              <a:t>centralized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Data is recovered by </a:t>
            </a:r>
            <a:r>
              <a:rPr lang="en-US" sz="800" b="1" dirty="0" smtClean="0"/>
              <a:t>different methods</a:t>
            </a:r>
            <a:r>
              <a:rPr lang="en-US" sz="800" dirty="0" smtClean="0"/>
              <a:t> in Java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We are going to </a:t>
            </a:r>
            <a:r>
              <a:rPr lang="en-US" sz="800" b="1" dirty="0" smtClean="0"/>
              <a:t>gather</a:t>
            </a:r>
            <a:r>
              <a:rPr lang="en-US" sz="800" dirty="0" smtClean="0"/>
              <a:t> all the data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Complex data flow definition</a:t>
            </a:r>
            <a:r>
              <a:rPr lang="en-US" sz="800" dirty="0" smtClean="0"/>
              <a:t>: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Data flow is </a:t>
            </a:r>
            <a:r>
              <a:rPr lang="en-US" sz="800" b="1" dirty="0" smtClean="0"/>
              <a:t>directly extracted from the database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Advantages</a:t>
            </a:r>
            <a:r>
              <a:rPr lang="en-US" sz="800" dirty="0" smtClean="0"/>
              <a:t> of that solution (</a:t>
            </a:r>
            <a:r>
              <a:rPr lang="en-US" sz="800" b="1" dirty="0" smtClean="0"/>
              <a:t>in</a:t>
            </a:r>
            <a:r>
              <a:rPr lang="en-US" sz="800" dirty="0" smtClean="0"/>
              <a:t> </a:t>
            </a:r>
            <a:r>
              <a:rPr lang="en-US" sz="800" b="1" dirty="0" smtClean="0"/>
              <a:t>comparison</a:t>
            </a:r>
            <a:r>
              <a:rPr lang="en-US" sz="800" dirty="0" smtClean="0"/>
              <a:t> with </a:t>
            </a:r>
            <a:r>
              <a:rPr lang="en-US" sz="800" b="1" dirty="0" smtClean="0"/>
              <a:t>other tools using SQL</a:t>
            </a:r>
            <a:r>
              <a:rPr lang="en-US" sz="800" dirty="0" smtClean="0"/>
              <a:t> to extract data):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No need for </a:t>
            </a:r>
            <a:r>
              <a:rPr lang="en-US" sz="800" b="1" dirty="0" smtClean="0"/>
              <a:t>temporary</a:t>
            </a:r>
            <a:r>
              <a:rPr lang="en-US" sz="800" dirty="0" smtClean="0"/>
              <a:t> </a:t>
            </a:r>
            <a:r>
              <a:rPr lang="en-US" sz="800" b="1" dirty="0" smtClean="0"/>
              <a:t>tables </a:t>
            </a:r>
            <a:r>
              <a:rPr lang="en-US" sz="800" dirty="0" smtClean="0"/>
              <a:t>: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Java</a:t>
            </a:r>
            <a:r>
              <a:rPr lang="en-US" sz="800" dirty="0" smtClean="0"/>
              <a:t> is </a:t>
            </a:r>
            <a:r>
              <a:rPr lang="en-US" sz="800" b="1" dirty="0" smtClean="0"/>
              <a:t>powerful</a:t>
            </a:r>
            <a:r>
              <a:rPr lang="en-US" sz="800" dirty="0" smtClean="0"/>
              <a:t> to recover and centralize data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Also avoids </a:t>
            </a:r>
            <a:r>
              <a:rPr lang="fr-FR" sz="900" b="1" dirty="0" err="1" smtClean="0"/>
              <a:t>useless</a:t>
            </a:r>
            <a:r>
              <a:rPr lang="fr-FR" sz="900" dirty="0" smtClean="0"/>
              <a:t> </a:t>
            </a:r>
            <a:r>
              <a:rPr lang="en-US" sz="800" b="1" dirty="0" smtClean="0"/>
              <a:t>copies</a:t>
            </a:r>
            <a:r>
              <a:rPr lang="en-US" sz="800" dirty="0" smtClean="0"/>
              <a:t> of databases (or part of databases)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Finally:</a:t>
            </a:r>
          </a:p>
          <a:p>
            <a:pPr marL="2057400" lvl="4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When using another tool </a:t>
            </a:r>
            <a:r>
              <a:rPr lang="en-US" sz="800" dirty="0" smtClean="0">
                <a:sym typeface="Wingdings" pitchFamily="2" charset="2"/>
              </a:rPr>
              <a:t> There’s often a “delay” in the data (not up to date)</a:t>
            </a:r>
          </a:p>
          <a:p>
            <a:pPr marL="2057400" lvl="4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With our method: Data used is </a:t>
            </a:r>
            <a:r>
              <a:rPr lang="en-US" sz="800" b="1" dirty="0" smtClean="0"/>
              <a:t>real data</a:t>
            </a:r>
            <a:r>
              <a:rPr lang="en-US" sz="800" dirty="0" smtClean="0"/>
              <a:t>, up to date. No </a:t>
            </a:r>
            <a:r>
              <a:rPr lang="en-US" sz="800" b="1" dirty="0" smtClean="0"/>
              <a:t>synchronization </a:t>
            </a:r>
            <a:r>
              <a:rPr lang="en-US" sz="800" dirty="0" smtClean="0"/>
              <a:t>problems</a:t>
            </a:r>
            <a:endParaRPr lang="fr-FR" sz="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Technologies</a:t>
            </a:r>
            <a:r>
              <a:rPr lang="en-US" sz="800" dirty="0" smtClean="0"/>
              <a:t> are based on </a:t>
            </a:r>
            <a:r>
              <a:rPr lang="en-US" sz="800" b="1" dirty="0" smtClean="0"/>
              <a:t>standards</a:t>
            </a:r>
            <a:r>
              <a:rPr lang="en-US" sz="800" dirty="0" smtClean="0"/>
              <a:t>: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Report file</a:t>
            </a:r>
            <a:r>
              <a:rPr lang="en-US" sz="800" dirty="0" smtClean="0"/>
              <a:t> uses </a:t>
            </a:r>
            <a:r>
              <a:rPr lang="en-US" sz="800" b="1" dirty="0" smtClean="0"/>
              <a:t>XML format</a:t>
            </a:r>
            <a:r>
              <a:rPr lang="en-US" sz="800" dirty="0" smtClean="0"/>
              <a:t>, </a:t>
            </a:r>
            <a:r>
              <a:rPr lang="en-US" sz="800" b="1" dirty="0" smtClean="0"/>
              <a:t>data </a:t>
            </a:r>
            <a:r>
              <a:rPr lang="fr-FR" sz="800" b="1" dirty="0" err="1" smtClean="0"/>
              <a:t>transfer</a:t>
            </a:r>
            <a:r>
              <a:rPr lang="fr-FR" sz="800" dirty="0" smtClean="0"/>
              <a:t> </a:t>
            </a:r>
            <a:r>
              <a:rPr lang="en-US" sz="800" dirty="0" smtClean="0"/>
              <a:t>is done in </a:t>
            </a:r>
            <a:r>
              <a:rPr lang="en-US" sz="800" b="1" dirty="0" smtClean="0"/>
              <a:t>XML format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Report document = XML document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Created in a </a:t>
            </a:r>
            <a:r>
              <a:rPr lang="en-US" sz="800" b="1" dirty="0" smtClean="0"/>
              <a:t>designer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Extension </a:t>
            </a:r>
            <a:r>
              <a:rPr lang="en-US" sz="800" b="1" dirty="0" smtClean="0"/>
              <a:t>4rp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This format will be </a:t>
            </a:r>
            <a:r>
              <a:rPr lang="en-US" sz="800" b="1" dirty="0" smtClean="0"/>
              <a:t>documented</a:t>
            </a:r>
            <a:r>
              <a:rPr lang="en-US" sz="800" dirty="0" smtClean="0"/>
              <a:t> to be able to </a:t>
            </a:r>
            <a:r>
              <a:rPr lang="en-US" sz="800" b="1" dirty="0" smtClean="0"/>
              <a:t>generate easily</a:t>
            </a:r>
            <a:r>
              <a:rPr lang="en-US" sz="800" dirty="0" smtClean="0"/>
              <a:t> a report document (without using the designer)</a:t>
            </a:r>
            <a:endParaRPr lang="fr-FR" sz="800" dirty="0" smtClean="0"/>
          </a:p>
        </p:txBody>
      </p:sp>
      <p:sp>
        <p:nvSpPr>
          <p:cNvPr id="1638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1638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16E19-5876-43C4-B9DF-A98B878AE178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1639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1D9C4-6CE1-4792-826A-A10C585704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-"/>
            </a:pPr>
            <a:r>
              <a:rPr lang="fr-FR" b="1" dirty="0" err="1" smtClean="0"/>
              <a:t>Sacalability</a:t>
            </a:r>
            <a:r>
              <a:rPr lang="fr-FR" dirty="0" smtClean="0"/>
              <a:t>:</a:t>
            </a:r>
          </a:p>
          <a:p>
            <a:pPr marL="404813" lvl="1" indent="-171450" eaLnBrk="1" hangingPunct="1">
              <a:buFontTx/>
              <a:buChar char="-"/>
            </a:pPr>
            <a:r>
              <a:rPr lang="en-US" dirty="0" smtClean="0"/>
              <a:t>Ability of a system to handle a growing amount of work in a capable manner or its ability to be enlarged to accommodate that growth</a:t>
            </a:r>
          </a:p>
          <a:p>
            <a:pPr marL="404813" lvl="1" indent="-171450" eaLnBrk="1" hangingPunct="1">
              <a:buFontTx/>
              <a:buChar char="-"/>
            </a:pPr>
            <a:r>
              <a:rPr lang="fr-FR" dirty="0" smtClean="0"/>
              <a:t>Ex: </a:t>
            </a:r>
            <a:r>
              <a:rPr lang="en-US" dirty="0" smtClean="0"/>
              <a:t>capability of a system to increase its total output under an increased load when resources (typically hardware) are added</a:t>
            </a:r>
          </a:p>
          <a:p>
            <a:pPr marL="171450" lvl="0" indent="-171450" eaLnBrk="1" hangingPunct="1">
              <a:buFontTx/>
              <a:buChar char="-"/>
            </a:pPr>
            <a:r>
              <a:rPr lang="fr-FR" b="1" dirty="0" err="1" smtClean="0"/>
              <a:t>Maintainability</a:t>
            </a:r>
            <a:r>
              <a:rPr lang="fr-FR" dirty="0" smtClean="0"/>
              <a:t>:</a:t>
            </a:r>
          </a:p>
          <a:p>
            <a:pPr marL="404813" lvl="1" indent="-171450" eaLnBrk="1" hangingPunct="1">
              <a:buFontTx/>
              <a:buChar char="-"/>
            </a:pPr>
            <a:r>
              <a:rPr lang="en-US" dirty="0" smtClean="0"/>
              <a:t>ease with which a product can be maintained in order to:</a:t>
            </a:r>
          </a:p>
          <a:p>
            <a:pPr marL="628650" lvl="2" indent="-171450" eaLnBrk="1" hangingPunct="1">
              <a:buFontTx/>
              <a:buChar char="-"/>
            </a:pPr>
            <a:r>
              <a:rPr lang="en-US" dirty="0" smtClean="0"/>
              <a:t>    isolate defects or their cause,</a:t>
            </a:r>
          </a:p>
          <a:p>
            <a:pPr marL="628650" lvl="2" indent="-171450" eaLnBrk="1" hangingPunct="1">
              <a:buFontTx/>
              <a:buChar char="-"/>
            </a:pPr>
            <a:r>
              <a:rPr lang="en-US" dirty="0" smtClean="0"/>
              <a:t>    correct defects or their cause,</a:t>
            </a:r>
          </a:p>
          <a:p>
            <a:pPr marL="628650" lvl="2" indent="-171450" eaLnBrk="1" hangingPunct="1">
              <a:buFontTx/>
              <a:buChar char="-"/>
            </a:pPr>
            <a:r>
              <a:rPr lang="en-US" dirty="0" smtClean="0"/>
              <a:t>    repair or replace faulty or worn-out components without having to replace still-working parts,</a:t>
            </a:r>
          </a:p>
          <a:p>
            <a:pPr marL="628650" lvl="2" indent="-171450" eaLnBrk="1" hangingPunct="1">
              <a:buFontTx/>
              <a:buChar char="-"/>
            </a:pPr>
            <a:r>
              <a:rPr lang="en-US" dirty="0" smtClean="0"/>
              <a:t>    prevent unexpected breakdowns,</a:t>
            </a:r>
          </a:p>
          <a:p>
            <a:pPr marL="628650" lvl="2" indent="-171450" eaLnBrk="1" hangingPunct="1">
              <a:buFontTx/>
              <a:buChar char="-"/>
            </a:pPr>
            <a:r>
              <a:rPr lang="en-US" dirty="0" smtClean="0"/>
              <a:t>    maximize a product's useful life,</a:t>
            </a:r>
          </a:p>
          <a:p>
            <a:pPr marL="628650" lvl="2" indent="-171450" eaLnBrk="1" hangingPunct="1">
              <a:buFontTx/>
              <a:buChar char="-"/>
            </a:pPr>
            <a:r>
              <a:rPr lang="en-US" dirty="0" smtClean="0"/>
              <a:t>    maximize efficiency, reliability, and safety,</a:t>
            </a:r>
          </a:p>
          <a:p>
            <a:pPr marL="628650" lvl="2" indent="-171450" eaLnBrk="1" hangingPunct="1">
              <a:buFontTx/>
              <a:buChar char="-"/>
            </a:pPr>
            <a:r>
              <a:rPr lang="en-US" dirty="0" smtClean="0"/>
              <a:t>    meet new requirements,</a:t>
            </a:r>
          </a:p>
          <a:p>
            <a:pPr marL="628650" lvl="2" indent="-171450" eaLnBrk="1" hangingPunct="1">
              <a:buFontTx/>
              <a:buChar char="-"/>
            </a:pPr>
            <a:r>
              <a:rPr lang="en-US" dirty="0" smtClean="0"/>
              <a:t>    make future maintenance easier, or cope with a changed environment</a:t>
            </a:r>
          </a:p>
        </p:txBody>
      </p:sp>
      <p:sp>
        <p:nvSpPr>
          <p:cNvPr id="1843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E6670-8D33-4263-A5B3-819E228F5465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76521-77A5-4DC9-912F-9178C9A5C0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771650" y="381000"/>
            <a:ext cx="3771900" cy="2828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3352800"/>
            <a:ext cx="6705599" cy="5943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Technologies</a:t>
            </a:r>
            <a:r>
              <a:rPr lang="en-US" sz="800" dirty="0" smtClean="0"/>
              <a:t> are based on </a:t>
            </a:r>
            <a:r>
              <a:rPr lang="en-US" sz="800" b="1" dirty="0" smtClean="0"/>
              <a:t>standards</a:t>
            </a:r>
            <a:r>
              <a:rPr lang="en-US" sz="800" dirty="0" smtClean="0"/>
              <a:t>: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Report file</a:t>
            </a:r>
            <a:r>
              <a:rPr lang="en-US" sz="800" dirty="0" smtClean="0"/>
              <a:t> uses </a:t>
            </a:r>
            <a:r>
              <a:rPr lang="en-US" sz="800" b="1" dirty="0" smtClean="0"/>
              <a:t>XML format</a:t>
            </a:r>
            <a:r>
              <a:rPr lang="en-US" sz="800" dirty="0" smtClean="0"/>
              <a:t>, </a:t>
            </a:r>
            <a:r>
              <a:rPr lang="en-US" sz="800" b="1" dirty="0" smtClean="0"/>
              <a:t>data </a:t>
            </a:r>
            <a:r>
              <a:rPr lang="fr-FR" sz="800" b="1" dirty="0" err="1" smtClean="0"/>
              <a:t>transfer</a:t>
            </a:r>
            <a:r>
              <a:rPr lang="fr-FR" sz="800" dirty="0" smtClean="0"/>
              <a:t> </a:t>
            </a:r>
            <a:r>
              <a:rPr lang="en-US" sz="800" dirty="0" smtClean="0"/>
              <a:t>is done in </a:t>
            </a:r>
            <a:r>
              <a:rPr lang="en-US" sz="800" b="1" dirty="0" smtClean="0"/>
              <a:t>XML format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Report document = XML document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Created in a </a:t>
            </a:r>
            <a:r>
              <a:rPr lang="en-US" sz="800" b="1" dirty="0" smtClean="0"/>
              <a:t>designer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Extension </a:t>
            </a:r>
            <a:r>
              <a:rPr lang="en-US" sz="800" b="1" dirty="0" smtClean="0"/>
              <a:t>4rp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This format will be </a:t>
            </a:r>
            <a:r>
              <a:rPr lang="en-US" sz="800" b="1" dirty="0" smtClean="0"/>
              <a:t>documented</a:t>
            </a:r>
            <a:r>
              <a:rPr lang="en-US" sz="800" dirty="0" smtClean="0"/>
              <a:t> to be able to </a:t>
            </a:r>
            <a:r>
              <a:rPr lang="en-US" sz="800" b="1" dirty="0" smtClean="0"/>
              <a:t>generate easily</a:t>
            </a:r>
            <a:r>
              <a:rPr lang="en-US" sz="800" dirty="0" smtClean="0"/>
              <a:t> a report document (without using the designer)</a:t>
            </a:r>
            <a:endParaRPr lang="fr-FR" sz="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800" dirty="0" err="1" smtClean="0"/>
              <a:t>Gathering</a:t>
            </a:r>
            <a:r>
              <a:rPr lang="fr-FR" sz="800" dirty="0" smtClean="0"/>
              <a:t> data: </a:t>
            </a:r>
            <a:r>
              <a:rPr lang="fr-FR" sz="800" b="1" dirty="0" smtClean="0"/>
              <a:t>Data </a:t>
            </a:r>
            <a:r>
              <a:rPr lang="fr-FR" sz="800" b="1" dirty="0" err="1" smtClean="0"/>
              <a:t>Engine</a:t>
            </a:r>
            <a:r>
              <a:rPr lang="fr-FR" sz="800" dirty="0" smtClean="0"/>
              <a:t>: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Purpose = </a:t>
            </a:r>
            <a:r>
              <a:rPr lang="en-US" sz="800" b="1" dirty="0" smtClean="0"/>
              <a:t>gather</a:t>
            </a:r>
            <a:r>
              <a:rPr lang="en-US" sz="800" dirty="0" smtClean="0"/>
              <a:t> data to be used in the report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Done in the Java program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Data push technology</a:t>
            </a:r>
            <a:r>
              <a:rPr lang="en-US" sz="800" dirty="0" smtClean="0"/>
              <a:t>: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The report </a:t>
            </a:r>
            <a:r>
              <a:rPr lang="en-US" sz="800" b="1" dirty="0" smtClean="0"/>
              <a:t>receives</a:t>
            </a:r>
            <a:r>
              <a:rPr lang="en-US" sz="800" dirty="0" smtClean="0"/>
              <a:t> data from the application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No need to go ahead and seek for the data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Powerful data language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Data flow</a:t>
            </a:r>
            <a:r>
              <a:rPr lang="en-US" sz="800" dirty="0" smtClean="0"/>
              <a:t> is </a:t>
            </a:r>
            <a:r>
              <a:rPr lang="en-US" sz="800" b="1" dirty="0" smtClean="0"/>
              <a:t>generated</a:t>
            </a:r>
            <a:r>
              <a:rPr lang="en-US" sz="800" dirty="0" smtClean="0"/>
              <a:t> in the </a:t>
            </a:r>
            <a:r>
              <a:rPr lang="en-US" sz="800" b="1" dirty="0" smtClean="0"/>
              <a:t>Java </a:t>
            </a:r>
            <a:r>
              <a:rPr lang="en-US" sz="800" dirty="0" smtClean="0"/>
              <a:t>program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4GL language will be useful for that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There are </a:t>
            </a:r>
            <a:r>
              <a:rPr lang="en-US" sz="800" b="1" dirty="0" smtClean="0"/>
              <a:t>3 important points</a:t>
            </a:r>
            <a:r>
              <a:rPr lang="en-US" sz="800" dirty="0" smtClean="0"/>
              <a:t> to focus on: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Data is </a:t>
            </a:r>
            <a:r>
              <a:rPr lang="en-US" sz="800" b="1" dirty="0" smtClean="0"/>
              <a:t>centralized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Data is recovered by </a:t>
            </a:r>
            <a:r>
              <a:rPr lang="en-US" sz="800" b="1" dirty="0" smtClean="0"/>
              <a:t>different methods</a:t>
            </a:r>
            <a:r>
              <a:rPr lang="en-US" sz="800" dirty="0" smtClean="0"/>
              <a:t> in Java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We are going to </a:t>
            </a:r>
            <a:r>
              <a:rPr lang="en-US" sz="800" b="1" dirty="0" smtClean="0"/>
              <a:t>gather</a:t>
            </a:r>
            <a:r>
              <a:rPr lang="en-US" sz="800" dirty="0" smtClean="0"/>
              <a:t> all the data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Complex data flow definition</a:t>
            </a:r>
            <a:r>
              <a:rPr lang="en-US" sz="800" dirty="0" smtClean="0"/>
              <a:t>: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Data flow is </a:t>
            </a:r>
            <a:r>
              <a:rPr lang="en-US" sz="800" b="1" dirty="0" smtClean="0"/>
              <a:t>directly extracted from the database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Advantages</a:t>
            </a:r>
            <a:r>
              <a:rPr lang="en-US" sz="800" dirty="0" smtClean="0"/>
              <a:t> of that solution (</a:t>
            </a:r>
            <a:r>
              <a:rPr lang="en-US" sz="800" b="1" dirty="0" smtClean="0"/>
              <a:t>in</a:t>
            </a:r>
            <a:r>
              <a:rPr lang="en-US" sz="800" dirty="0" smtClean="0"/>
              <a:t> </a:t>
            </a:r>
            <a:r>
              <a:rPr lang="en-US" sz="800" b="1" dirty="0" smtClean="0"/>
              <a:t>comparison</a:t>
            </a:r>
            <a:r>
              <a:rPr lang="en-US" sz="800" dirty="0" smtClean="0"/>
              <a:t> with </a:t>
            </a:r>
            <a:r>
              <a:rPr lang="en-US" sz="800" b="1" dirty="0" smtClean="0"/>
              <a:t>other tools using SQL</a:t>
            </a:r>
            <a:r>
              <a:rPr lang="en-US" sz="800" dirty="0" smtClean="0"/>
              <a:t> to extract data):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No need for </a:t>
            </a:r>
            <a:r>
              <a:rPr lang="en-US" sz="800" b="1" dirty="0" smtClean="0"/>
              <a:t>temporary</a:t>
            </a:r>
            <a:r>
              <a:rPr lang="en-US" sz="800" dirty="0" smtClean="0"/>
              <a:t> </a:t>
            </a:r>
            <a:r>
              <a:rPr lang="en-US" sz="800" b="1" dirty="0" smtClean="0"/>
              <a:t>tables </a:t>
            </a:r>
            <a:r>
              <a:rPr lang="en-US" sz="800" dirty="0" smtClean="0"/>
              <a:t>: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Java</a:t>
            </a:r>
            <a:r>
              <a:rPr lang="en-US" sz="800" dirty="0" smtClean="0"/>
              <a:t> is </a:t>
            </a:r>
            <a:r>
              <a:rPr lang="en-US" sz="800" b="1" dirty="0" smtClean="0"/>
              <a:t>powerful</a:t>
            </a:r>
            <a:r>
              <a:rPr lang="en-US" sz="800" dirty="0" smtClean="0"/>
              <a:t> to recover and centralize data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Also avoids </a:t>
            </a:r>
            <a:r>
              <a:rPr lang="fr-FR" sz="900" b="1" dirty="0" err="1" smtClean="0"/>
              <a:t>useless</a:t>
            </a:r>
            <a:r>
              <a:rPr lang="fr-FR" sz="900" dirty="0" smtClean="0"/>
              <a:t> </a:t>
            </a:r>
            <a:r>
              <a:rPr lang="en-US" sz="800" b="1" dirty="0" smtClean="0"/>
              <a:t>copies</a:t>
            </a:r>
            <a:r>
              <a:rPr lang="en-US" sz="800" dirty="0" smtClean="0"/>
              <a:t> of databases (or part of databases)</a:t>
            </a:r>
          </a:p>
          <a:p>
            <a:pPr marL="1600200" lvl="3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Finally:</a:t>
            </a:r>
          </a:p>
          <a:p>
            <a:pPr marL="2057400" lvl="4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When using another tool </a:t>
            </a:r>
            <a:r>
              <a:rPr lang="en-US" sz="800" dirty="0" smtClean="0">
                <a:sym typeface="Wingdings" pitchFamily="2" charset="2"/>
              </a:rPr>
              <a:t> There’s often a “delay” in the data (not up to date)</a:t>
            </a:r>
          </a:p>
          <a:p>
            <a:pPr marL="2057400" lvl="4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With our method: Data used is </a:t>
            </a:r>
            <a:r>
              <a:rPr lang="en-US" sz="800" b="1" dirty="0" smtClean="0"/>
              <a:t>real data</a:t>
            </a:r>
            <a:r>
              <a:rPr lang="en-US" sz="800" dirty="0" smtClean="0"/>
              <a:t>, up to date. No </a:t>
            </a:r>
            <a:r>
              <a:rPr lang="en-US" sz="800" b="1" dirty="0" smtClean="0"/>
              <a:t>synchronization </a:t>
            </a:r>
            <a:r>
              <a:rPr lang="en-US" sz="800" dirty="0" smtClean="0"/>
              <a:t>problems</a:t>
            </a:r>
            <a:endParaRPr lang="en-US" sz="800" b="1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Streaming engine</a:t>
            </a:r>
            <a:r>
              <a:rPr lang="en-US" sz="800" dirty="0" smtClean="0"/>
              <a:t>: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Streaming</a:t>
            </a:r>
            <a:r>
              <a:rPr lang="en-US" sz="800" dirty="0" smtClean="0"/>
              <a:t>: This means we can show page 1 (or print page 1) whilst we are figuring out page 2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So don’t have to wait for all 1000 pages to be generated before you start viewing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Data is handled </a:t>
            </a:r>
            <a:r>
              <a:rPr lang="en-US" sz="800" b="1" dirty="0" smtClean="0"/>
              <a:t>as soon as</a:t>
            </a:r>
            <a:r>
              <a:rPr lang="en-US" sz="800" dirty="0" smtClean="0"/>
              <a:t> it’s </a:t>
            </a:r>
            <a:r>
              <a:rPr lang="en-US" sz="800" b="1" dirty="0" smtClean="0"/>
              <a:t>available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We do NOT load an entire document and handle data afterwards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The whole GRW</a:t>
            </a:r>
            <a:r>
              <a:rPr lang="en-US" sz="800" b="1" dirty="0" smtClean="0"/>
              <a:t> architecture</a:t>
            </a:r>
            <a:r>
              <a:rPr lang="en-US" sz="800" dirty="0" smtClean="0"/>
              <a:t> is </a:t>
            </a:r>
            <a:r>
              <a:rPr lang="en-US" sz="800" b="1" dirty="0" smtClean="0"/>
              <a:t>based</a:t>
            </a:r>
            <a:r>
              <a:rPr lang="en-US" sz="800" dirty="0" smtClean="0"/>
              <a:t> on </a:t>
            </a:r>
            <a:r>
              <a:rPr lang="en-US" sz="800" b="1" dirty="0" smtClean="0"/>
              <a:t>streaming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Advantages</a:t>
            </a:r>
            <a:r>
              <a:rPr lang="en-US" sz="800" dirty="0" smtClean="0"/>
              <a:t> of this solution: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b="1" dirty="0" smtClean="0"/>
              <a:t>Optimization</a:t>
            </a:r>
            <a:r>
              <a:rPr lang="en-US" sz="800" dirty="0" smtClean="0"/>
              <a:t> of the </a:t>
            </a:r>
            <a:r>
              <a:rPr lang="en-US" sz="800" b="1" dirty="0" smtClean="0"/>
              <a:t>memory</a:t>
            </a:r>
            <a:endParaRPr lang="en-US" sz="800" dirty="0" smtClean="0"/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Each report </a:t>
            </a:r>
            <a:r>
              <a:rPr lang="en-US" sz="800" b="1" dirty="0" smtClean="0"/>
              <a:t>page</a:t>
            </a:r>
            <a:r>
              <a:rPr lang="en-US" sz="800" dirty="0" smtClean="0"/>
              <a:t> is </a:t>
            </a:r>
            <a:r>
              <a:rPr lang="en-US" sz="800" b="1" dirty="0" smtClean="0"/>
              <a:t>generated</a:t>
            </a:r>
            <a:r>
              <a:rPr lang="en-US" sz="800" dirty="0" smtClean="0"/>
              <a:t> as soon as there’s </a:t>
            </a:r>
            <a:r>
              <a:rPr lang="en-US" sz="800" b="1" dirty="0" smtClean="0"/>
              <a:t>enough data</a:t>
            </a:r>
            <a:endParaRPr lang="en-US" sz="800" dirty="0" smtClean="0"/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You can create </a:t>
            </a:r>
            <a:r>
              <a:rPr lang="en-US" sz="800" b="1" dirty="0" smtClean="0"/>
              <a:t>longs reports</a:t>
            </a:r>
            <a:r>
              <a:rPr lang="en-US" sz="800" dirty="0" smtClean="0"/>
              <a:t> without any (performance) problem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Limitations of streaming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Print page numbers in format ‘Page n of m’</a:t>
            </a:r>
          </a:p>
          <a:p>
            <a:pPr marL="1143000" lvl="2" indent="-228600">
              <a:lnSpc>
                <a:spcPct val="80000"/>
              </a:lnSpc>
              <a:buFontTx/>
              <a:buChar char="-"/>
            </a:pPr>
            <a:r>
              <a:rPr lang="en-US" sz="800" dirty="0" smtClean="0"/>
              <a:t>Not in all output formats (not in PDF for example)</a:t>
            </a:r>
          </a:p>
        </p:txBody>
      </p:sp>
      <p:sp>
        <p:nvSpPr>
          <p:cNvPr id="2048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2048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1BBA15-0744-4E33-BA16-23AE14EA04A9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2048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B5182-4DC4-4354-9B8D-9E432DD9CC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4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buFontTx/>
              <a:buChar char="-"/>
            </a:pPr>
            <a:r>
              <a:rPr lang="en-US" b="1" dirty="0" smtClean="0"/>
              <a:t>Overall picture</a:t>
            </a:r>
            <a:r>
              <a:rPr lang="en-US" dirty="0" smtClean="0"/>
              <a:t> of the GRW architecture</a:t>
            </a:r>
          </a:p>
          <a:p>
            <a:pPr eaLnBrk="1" hangingPunct="1">
              <a:buFontTx/>
              <a:buChar char="-"/>
            </a:pPr>
            <a:r>
              <a:rPr lang="en-US" b="1" dirty="0" err="1" smtClean="0"/>
              <a:t>Emphasise</a:t>
            </a:r>
            <a:r>
              <a:rPr lang="en-US" dirty="0" smtClean="0"/>
              <a:t>: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Any database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Any Java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GRE could be on separate server from JDK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GRD, GRE, Viewer separate components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Don’t need JVM to generate reports, can pass XML </a:t>
            </a:r>
            <a:r>
              <a:rPr lang="en-US" dirty="0" err="1" smtClean="0"/>
              <a:t>datastream</a:t>
            </a: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The components that make up the </a:t>
            </a:r>
            <a:r>
              <a:rPr lang="en-US" dirty="0" err="1" smtClean="0"/>
              <a:t>Genero</a:t>
            </a:r>
            <a:r>
              <a:rPr lang="en-US" dirty="0" smtClean="0"/>
              <a:t> Report Writer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b="1" dirty="0" smtClean="0"/>
              <a:t>Data Source</a:t>
            </a:r>
            <a:r>
              <a:rPr lang="en-US" dirty="0" smtClean="0"/>
              <a:t>: 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The data source could be a database or an XML file. 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In this training: we will connect to and use a database as the source of our data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b="1" dirty="0" smtClean="0"/>
              <a:t>JVM</a:t>
            </a:r>
            <a:r>
              <a:rPr lang="en-US" dirty="0" smtClean="0"/>
              <a:t>: 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Executes the Java application that extracts the data from the data source and streams it to the report engine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b="1" dirty="0" err="1" smtClean="0"/>
              <a:t>Genero</a:t>
            </a:r>
            <a:r>
              <a:rPr lang="en-US" b="1" dirty="0" smtClean="0"/>
              <a:t> Report Designer</a:t>
            </a:r>
            <a:r>
              <a:rPr lang="en-US" dirty="0" smtClean="0"/>
              <a:t>: 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Provides you with the GUI to create and format a report in a Report Design Document (.4rp file).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When creating a report, you specify a data view that defines the structure of the record to be streamed by the report engine.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Genero</a:t>
            </a:r>
            <a:r>
              <a:rPr lang="en-US" dirty="0" smtClean="0"/>
              <a:t> Report Designer is part of </a:t>
            </a:r>
            <a:r>
              <a:rPr lang="en-US" dirty="0" err="1" smtClean="0"/>
              <a:t>Genero</a:t>
            </a:r>
            <a:r>
              <a:rPr lang="en-US" dirty="0" smtClean="0"/>
              <a:t> Report Studio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b="1" dirty="0" smtClean="0"/>
              <a:t>Report Engine</a:t>
            </a:r>
            <a:r>
              <a:rPr lang="en-US" dirty="0" smtClean="0"/>
              <a:t>: 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Takes the data stream from the JVM and formats the resulting report as defined in the Report Design Document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b="1" dirty="0" smtClean="0"/>
              <a:t>Viewer</a:t>
            </a:r>
            <a:r>
              <a:rPr lang="en-US" dirty="0" smtClean="0"/>
              <a:t>: 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If you select to view the report using SVG, it opens in the </a:t>
            </a:r>
            <a:r>
              <a:rPr lang="en-US" dirty="0" err="1" smtClean="0"/>
              <a:t>Genero</a:t>
            </a:r>
            <a:r>
              <a:rPr lang="en-US" dirty="0" smtClean="0"/>
              <a:t> Report Viewer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Is part of the </a:t>
            </a:r>
            <a:r>
              <a:rPr lang="en-US" dirty="0" err="1" smtClean="0"/>
              <a:t>Genero</a:t>
            </a:r>
            <a:r>
              <a:rPr lang="en-US" dirty="0" smtClean="0"/>
              <a:t> Desktop Client. </a:t>
            </a:r>
          </a:p>
          <a:p>
            <a:pPr marL="1143000" lvl="2" indent="-228600" eaLnBrk="1" hangingPunct="1">
              <a:buFontTx/>
              <a:buChar char="-"/>
            </a:pPr>
            <a:r>
              <a:rPr lang="en-US" dirty="0" smtClean="0"/>
              <a:t>Alternatively, you could have sent your report directly to a printer, or saved it as any supported output format.</a:t>
            </a:r>
          </a:p>
        </p:txBody>
      </p:sp>
      <p:sp>
        <p:nvSpPr>
          <p:cNvPr id="22531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22532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C18E0-DE44-4C49-9760-DFBFE906EBEF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22534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2D340A-B48B-4BD3-BD91-48AD80ECB9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5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en-US" dirty="0" smtClean="0"/>
              <a:t>Java has business logic i.e. 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Security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functions e.g. </a:t>
            </a:r>
            <a:r>
              <a:rPr lang="en-US" dirty="0" err="1" smtClean="0"/>
              <a:t>get_price</a:t>
            </a:r>
            <a:r>
              <a:rPr lang="en-US" dirty="0" smtClean="0"/>
              <a:t>(), tax calculations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don’t need to recreate that functionality inside an SQL stored procedure</a:t>
            </a:r>
          </a:p>
        </p:txBody>
      </p:sp>
      <p:sp>
        <p:nvSpPr>
          <p:cNvPr id="2457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24580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187A4-0CC0-46B0-9308-C27402EEC74E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E1485-12D6-408C-9707-C4F2139337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2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en-US" dirty="0" smtClean="0"/>
              <a:t>The layout of the report is designed with a graphical designer: </a:t>
            </a:r>
            <a:r>
              <a:rPr lang="en-US" b="1" dirty="0" smtClean="0"/>
              <a:t>GRD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Included in </a:t>
            </a:r>
            <a:r>
              <a:rPr lang="en-US" b="1" dirty="0" err="1" smtClean="0"/>
              <a:t>Genero</a:t>
            </a:r>
            <a:r>
              <a:rPr lang="en-US" b="1" dirty="0" smtClean="0"/>
              <a:t> Report Studio</a:t>
            </a:r>
            <a:r>
              <a:rPr lang="en-US" dirty="0" smtClean="0"/>
              <a:t>, but also available </a:t>
            </a:r>
            <a:r>
              <a:rPr lang="en-US" b="1" dirty="0" smtClean="0"/>
              <a:t>standalone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Creates report definition files (XML files with extension 4rp)</a:t>
            </a:r>
          </a:p>
          <a:p>
            <a:pPr marL="1143000" lvl="2" indent="-228600">
              <a:buFontTx/>
              <a:buChar char="-"/>
            </a:pPr>
            <a:r>
              <a:rPr lang="en-US" dirty="0" smtClean="0"/>
              <a:t>Provides a </a:t>
            </a:r>
            <a:r>
              <a:rPr lang="en-US" b="1" dirty="0" smtClean="0"/>
              <a:t>data representation</a:t>
            </a:r>
          </a:p>
          <a:p>
            <a:pPr marL="1143000" lvl="2" indent="-228600">
              <a:buFontTx/>
              <a:buChar char="-"/>
            </a:pPr>
            <a:r>
              <a:rPr lang="en-US" dirty="0" smtClean="0"/>
              <a:t>Enables </a:t>
            </a:r>
            <a:r>
              <a:rPr lang="en-US" b="1" dirty="0" smtClean="0"/>
              <a:t>document edition</a:t>
            </a:r>
          </a:p>
          <a:p>
            <a:pPr marL="1143000" lvl="2" indent="-228600">
              <a:buFontTx/>
              <a:buChar char="-"/>
            </a:pPr>
            <a:r>
              <a:rPr lang="en-US" dirty="0" smtClean="0"/>
              <a:t>Using </a:t>
            </a:r>
            <a:r>
              <a:rPr lang="en-US" b="1" dirty="0" smtClean="0"/>
              <a:t>containers</a:t>
            </a:r>
            <a:r>
              <a:rPr lang="en-US" dirty="0" smtClean="0"/>
              <a:t> and </a:t>
            </a:r>
            <a:r>
              <a:rPr lang="en-US" b="1" dirty="0" smtClean="0"/>
              <a:t>objects</a:t>
            </a:r>
            <a:r>
              <a:rPr lang="en-US" dirty="0" smtClean="0"/>
              <a:t> provided</a:t>
            </a:r>
          </a:p>
          <a:p>
            <a:pPr marL="1143000" lvl="2" indent="-228600">
              <a:buFontTx/>
              <a:buChar char="-"/>
            </a:pPr>
            <a:r>
              <a:rPr lang="en-US" dirty="0" smtClean="0"/>
              <a:t>Define </a:t>
            </a:r>
            <a:r>
              <a:rPr lang="en-US" b="1" dirty="0" smtClean="0"/>
              <a:t>properties</a:t>
            </a:r>
            <a:r>
              <a:rPr lang="en-US" dirty="0" smtClean="0"/>
              <a:t> for the elements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Near WYSIWYG (seen later)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Don’t have to be a Java developer to design report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Still need: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some understanding of grouping, data, </a:t>
            </a:r>
            <a:r>
              <a:rPr lang="en-US" dirty="0" err="1" smtClean="0"/>
              <a:t>datatypes</a:t>
            </a:r>
            <a:endParaRPr lang="en-US" dirty="0" smtClean="0"/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some logic sense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Can be compared to EXCEL: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No difference to editing Excel formulas e.g. </a:t>
            </a:r>
            <a:r>
              <a:rPr lang="en-US" dirty="0" err="1" smtClean="0"/>
              <a:t>concatentate</a:t>
            </a:r>
            <a:endParaRPr lang="en-US" dirty="0" smtClean="0"/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If you can use Excel to get data from a database and use Excel formulas you’ll be familiar with concepts</a:t>
            </a:r>
          </a:p>
          <a:p>
            <a:pPr>
              <a:buFontTx/>
              <a:buChar char="•"/>
            </a:pPr>
            <a:r>
              <a:rPr lang="en-US" dirty="0" smtClean="0"/>
              <a:t>Data can be reached through a </a:t>
            </a:r>
            <a:r>
              <a:rPr lang="en-US" b="1" dirty="0" smtClean="0"/>
              <a:t>data schema file </a:t>
            </a:r>
            <a:r>
              <a:rPr lang="en-US" dirty="0" smtClean="0"/>
              <a:t>(explained later in this PPT): </a:t>
            </a:r>
          </a:p>
          <a:p>
            <a:pPr>
              <a:buFontTx/>
              <a:buChar char="•"/>
            </a:pPr>
            <a:r>
              <a:rPr lang="en-US" dirty="0" smtClean="0"/>
              <a:t>Also:</a:t>
            </a:r>
          </a:p>
          <a:p>
            <a:pPr marL="742950" lvl="1" indent="-285750">
              <a:buFontTx/>
              <a:buChar char="•"/>
            </a:pPr>
            <a:r>
              <a:rPr lang="en-US" b="1" dirty="0" smtClean="0"/>
              <a:t>Specific functions</a:t>
            </a:r>
            <a:r>
              <a:rPr lang="en-US" dirty="0" smtClean="0"/>
              <a:t> (APIs) to configure the report</a:t>
            </a:r>
          </a:p>
        </p:txBody>
      </p:sp>
      <p:sp>
        <p:nvSpPr>
          <p:cNvPr id="2662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2662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DD800-78ED-4029-B443-14CA98F06F38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2663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A4FFE-617F-4CE9-9564-FC771B2DC6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00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en-US" dirty="0" smtClean="0"/>
              <a:t>The key calculation: XML </a:t>
            </a:r>
            <a:r>
              <a:rPr lang="en-US" dirty="0" err="1" smtClean="0"/>
              <a:t>datastream</a:t>
            </a:r>
            <a:r>
              <a:rPr lang="en-US" dirty="0" smtClean="0"/>
              <a:t> + Report Design = Formatted Output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GRE combines: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XML data flow, sent by the JVM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Report definition file, created in the Designer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GRE creates the report pages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Same data stream plus different designs can be used to create different output: PDF, SVG, Image, HTML, XLS, XSLX, RTF, OORTF, Printer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Allows division of labor: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Java coder can create the data stream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 smtClean="0"/>
              <a:t>BA (business analyst), or even the end-user can create their own report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b="1" dirty="0" smtClean="0"/>
              <a:t>presentation</a:t>
            </a:r>
            <a:r>
              <a:rPr lang="en-US" dirty="0" smtClean="0"/>
              <a:t> of the report can be changed </a:t>
            </a:r>
            <a:r>
              <a:rPr lang="en-US" b="1" dirty="0" smtClean="0"/>
              <a:t>independently</a:t>
            </a:r>
            <a:r>
              <a:rPr lang="en-US" dirty="0" smtClean="0"/>
              <a:t> of data: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Final customers can personalize their reports:</a:t>
            </a:r>
          </a:p>
          <a:p>
            <a:pPr marL="1143000" lvl="2" indent="-228600">
              <a:buFontTx/>
              <a:buChar char="-"/>
            </a:pPr>
            <a:r>
              <a:rPr lang="en-US" dirty="0" smtClean="0"/>
              <a:t>Send the report definition file (.4rp)</a:t>
            </a:r>
          </a:p>
          <a:p>
            <a:pPr marL="1143000" lvl="2" indent="-228600">
              <a:buFontTx/>
              <a:buChar char="-"/>
            </a:pPr>
            <a:r>
              <a:rPr lang="en-US" dirty="0" smtClean="0"/>
              <a:t>Send them data schema file (we’ll see this)</a:t>
            </a:r>
          </a:p>
          <a:p>
            <a:pPr marL="1143000" lvl="2" indent="-228600">
              <a:buFontTx/>
              <a:buChar char="-"/>
            </a:pPr>
            <a:r>
              <a:rPr lang="en-US" dirty="0" smtClean="0"/>
              <a:t>Install the designer</a:t>
            </a:r>
          </a:p>
          <a:p>
            <a:pPr marL="1143000" lvl="2" indent="-228600">
              <a:buFontTx/>
              <a:buChar char="-"/>
            </a:pPr>
            <a:r>
              <a:rPr lang="en-US" dirty="0" smtClean="0"/>
              <a:t>Do modifications</a:t>
            </a: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2867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E3E5D-5CC0-4AAB-BAA1-036525393308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2010 Four J's Development Tools</a:t>
            </a:r>
          </a:p>
        </p:txBody>
      </p:sp>
      <p:sp>
        <p:nvSpPr>
          <p:cNvPr id="2867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04243-78E0-41AF-BCBC-284865E7A2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1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985E-EEE6-4D56-B4CF-24A77A2A4FD9}" type="datetime6">
              <a:rPr lang="en-US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Introduction to Open Report Engine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E3E1-939C-43F4-82AC-C8E850C38F8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1307-23B4-49DC-8B99-597822BFFD39}" type="datetime6">
              <a:rPr lang="en-US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Introduction to Open Report Engine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37F2-52A4-41E0-88DC-BB132060035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70C0B-5DB7-45AC-BC8F-7075EC145D3B}" type="datetime6">
              <a:rPr lang="en-US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Introduction to Open Report Engine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BC78-A5E6-4F35-B892-9723A9BB8AD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A3D2-6D43-4174-BDED-3C564820CF93}" type="datetime6">
              <a:rPr lang="en-US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Introduction to Open Report Engine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1CB8-E112-4C24-958E-E9F36464366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65F0-1E1D-41EF-AC66-72A2376D2230}" type="datetime6">
              <a:rPr lang="en-US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Introduction to Open Report Engine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71CB-354F-4D0B-9EEA-31C35BE3D48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457200" y="6507163"/>
            <a:ext cx="8686800" cy="46037"/>
          </a:xfrm>
          <a:prstGeom prst="rect">
            <a:avLst/>
          </a:prstGeom>
          <a:solidFill>
            <a:srgbClr val="59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9E7C-5B98-4A84-B9FD-66867934C93C}" type="datetime6">
              <a:rPr lang="en-US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CB56-4561-4FFC-AB3F-8A2AAAA54F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457200" y="6507163"/>
            <a:ext cx="8686800" cy="46037"/>
          </a:xfrm>
          <a:prstGeom prst="rect">
            <a:avLst/>
          </a:prstGeom>
          <a:solidFill>
            <a:srgbClr val="59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2286000" y="914400"/>
            <a:ext cx="4572000" cy="4572000"/>
            <a:chOff x="2514600" y="304800"/>
            <a:chExt cx="4572000" cy="4572000"/>
          </a:xfrm>
        </p:grpSpPr>
        <p:sp>
          <p:nvSpPr>
            <p:cNvPr id="4" name="Oval 6"/>
            <p:cNvSpPr/>
            <p:nvPr userDrawn="1"/>
          </p:nvSpPr>
          <p:spPr>
            <a:xfrm>
              <a:off x="2514600" y="304800"/>
              <a:ext cx="4572000" cy="45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59A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7"/>
            <p:cNvSpPr txBox="1"/>
            <p:nvPr userDrawn="1"/>
          </p:nvSpPr>
          <p:spPr>
            <a:xfrm>
              <a:off x="2959100" y="2082800"/>
              <a:ext cx="3683000" cy="1016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59AED9"/>
                  </a:solidFill>
                  <a:latin typeface="+mn-lt"/>
                </a:rPr>
                <a:t>Questions?</a:t>
              </a:r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EB7B-3907-423B-9172-BD0AC570FBF9}" type="datetime6">
              <a:rPr lang="en-US"/>
              <a:pPr>
                <a:defRPr/>
              </a:pPr>
              <a:t>February 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0C46-0503-4EFB-8FAD-4A8AD15D53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" y="6477000"/>
            <a:ext cx="9220200" cy="381000"/>
          </a:xfrm>
          <a:prstGeom prst="rect">
            <a:avLst/>
          </a:prstGeom>
          <a:solidFill>
            <a:srgbClr val="FE4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2651" y="526638"/>
            <a:ext cx="7530778" cy="4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77F6270-50AD-42CE-B17C-E42EAB479262}" type="datetime6">
              <a:rPr lang="en-US" smtClean="0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4928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Introduction to Open Report Engine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CB30190-50D2-4F97-8536-A12588A0DF0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81000" y="1006320"/>
            <a:ext cx="8305800" cy="45719"/>
          </a:xfrm>
          <a:prstGeom prst="rect">
            <a:avLst/>
          </a:prstGeom>
          <a:solidFill>
            <a:srgbClr val="FE4345"/>
          </a:solidFill>
          <a:ln>
            <a:solidFill>
              <a:srgbClr val="FE4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26913" r="25926" b="25186"/>
          <a:stretch/>
        </p:blipFill>
        <p:spPr>
          <a:xfrm>
            <a:off x="457201" y="86289"/>
            <a:ext cx="381000" cy="3810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135439"/>
            <a:ext cx="2410593" cy="29496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207858" y="76091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®</a:t>
            </a:r>
            <a:endParaRPr lang="fr-FR" sz="11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37" r:id="rId3"/>
    <p:sldLayoutId id="2147483736" r:id="rId4"/>
    <p:sldLayoutId id="2147483735" r:id="rId5"/>
    <p:sldLayoutId id="2147483740" r:id="rId6"/>
    <p:sldLayoutId id="2147483741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User’s Guide</a:t>
            </a:r>
            <a:endParaRPr lang="en-US" sz="6600" dirty="0" smtClean="0"/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898989"/>
                </a:solidFill>
              </a:rPr>
              <a:t>Using Open Report Engine</a:t>
            </a:r>
          </a:p>
          <a:p>
            <a:pPr eaLnBrk="1" hangingPunct="1"/>
            <a:r>
              <a:rPr lang="en-US" sz="4000" dirty="0" smtClean="0">
                <a:solidFill>
                  <a:srgbClr val="898989"/>
                </a:solidFill>
              </a:rPr>
              <a:t>GRS 3.00</a:t>
            </a:r>
          </a:p>
        </p:txBody>
      </p:sp>
      <p:sp>
        <p:nvSpPr>
          <p:cNvPr id="11267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751B91-349D-41B0-8A71-6E8D72849CAD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11268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8D578-D9FD-4368-9179-52260F4F30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11269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Introduction to Open Report Engine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7483475" y="6248400"/>
            <a:ext cx="166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1">
                <a:latin typeface="Calibri" pitchFamily="34" charset="0"/>
              </a:rPr>
              <a:t>© 2010 Four J's Development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741" y="1066800"/>
            <a:ext cx="4674636" cy="2571806"/>
          </a:xfrm>
          <a:prstGeom prst="rect">
            <a:avLst/>
          </a:prstGeo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</a:t>
            </a:r>
          </a:p>
        </p:txBody>
      </p:sp>
      <p:sp>
        <p:nvSpPr>
          <p:cNvPr id="29699" name="Content Placeholder 10"/>
          <p:cNvSpPr>
            <a:spLocks noGrp="1"/>
          </p:cNvSpPr>
          <p:nvPr>
            <p:ph idx="1"/>
          </p:nvPr>
        </p:nvSpPr>
        <p:spPr>
          <a:xfrm>
            <a:off x="762000" y="3573105"/>
            <a:ext cx="8229600" cy="29197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500" dirty="0" smtClean="0"/>
              <a:t>Viewing occurs on end-users client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/>
              <a:t>Genero Report Viewer or Web Viewer to view SVG reports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/>
              <a:t>PDF viewer for PDF reports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/>
              <a:t>Any image viewer for Image reports.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/>
              <a:t>Any browser for HTML reports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/>
              <a:t>MS-Excel for XLS/XLSX reports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sz="2200" dirty="0" smtClean="0"/>
              <a:t>MS-Word/Open Office for RTF/OORTF reports</a:t>
            </a:r>
          </a:p>
        </p:txBody>
      </p:sp>
      <p:sp>
        <p:nvSpPr>
          <p:cNvPr id="2970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180B7-2E7D-4083-8718-32561F6D2FB9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E0D14-4060-4857-A52E-F6AD05F6BF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2970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17" name="Rounded Rectangle 16"/>
          <p:cNvSpPr/>
          <p:nvPr/>
        </p:nvSpPr>
        <p:spPr>
          <a:xfrm flipH="1">
            <a:off x="5181600" y="2057400"/>
            <a:ext cx="1371600" cy="1439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Report Data Definition (XSD file)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When designing reports, need to inform the report designer about what information will be available in the report</a:t>
            </a:r>
          </a:p>
        </p:txBody>
      </p:sp>
      <p:sp>
        <p:nvSpPr>
          <p:cNvPr id="3174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A8459-6479-404C-B3F3-0A4D7253A2F3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4820F-62CE-411E-863F-D1B1910914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3175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594" y="1138821"/>
            <a:ext cx="6378812" cy="350937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 flipH="1">
            <a:off x="3581400" y="1512137"/>
            <a:ext cx="762000" cy="697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89747" y="2020707"/>
            <a:ext cx="545306" cy="303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1419" y="1512137"/>
            <a:ext cx="4333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xsd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Extensions</a:t>
            </a:r>
          </a:p>
        </p:txBody>
      </p:sp>
      <p:sp>
        <p:nvSpPr>
          <p:cNvPr id="3379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java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Java source file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err="1" smtClean="0"/>
              <a:t>xsd</a:t>
            </a:r>
            <a:endParaRPr lang="en-US" sz="25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Definition of data and structure of REPORT statements in .java source.  Used by </a:t>
            </a:r>
            <a:r>
              <a:rPr lang="en-US" sz="2200" dirty="0" err="1" smtClean="0"/>
              <a:t>Genero</a:t>
            </a:r>
            <a:r>
              <a:rPr lang="en-US" sz="2200" dirty="0" smtClean="0"/>
              <a:t> Report Designer in design of reports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xml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DataStream produced by the Java application.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Allows you to repeatedly test reports without selecting data from the database multiple times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4rp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Design of a report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err="1" smtClean="0"/>
              <a:t>svg</a:t>
            </a:r>
            <a:r>
              <a:rPr lang="en-US" sz="2500" dirty="0" smtClean="0"/>
              <a:t>, pdf, Image (jpg, </a:t>
            </a:r>
            <a:r>
              <a:rPr lang="en-US" sz="2500" dirty="0" err="1" smtClean="0"/>
              <a:t>png</a:t>
            </a:r>
            <a:r>
              <a:rPr lang="en-US" sz="2500" dirty="0" smtClean="0"/>
              <a:t>, bmp and others), </a:t>
            </a:r>
            <a:r>
              <a:rPr lang="en-US" sz="2500" dirty="0" err="1" smtClean="0"/>
              <a:t>xls</a:t>
            </a:r>
            <a:r>
              <a:rPr lang="en-US" sz="2500" dirty="0" smtClean="0"/>
              <a:t>, </a:t>
            </a:r>
            <a:r>
              <a:rPr lang="en-US" sz="2500" dirty="0" err="1" smtClean="0"/>
              <a:t>xslx</a:t>
            </a:r>
            <a:r>
              <a:rPr lang="en-US" sz="2500" dirty="0" smtClean="0"/>
              <a:t>, html, rtf, </a:t>
            </a:r>
            <a:r>
              <a:rPr lang="en-US" sz="2500" dirty="0" err="1" smtClean="0"/>
              <a:t>oortf</a:t>
            </a:r>
            <a:r>
              <a:rPr lang="en-US" sz="2500" dirty="0" smtClean="0"/>
              <a:t>, Printer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Different output formats of a report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1E004-B163-41EF-B8B7-BD18456B802B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765A9-B75E-44E1-BFE7-1921188027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Report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Determine report requirements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Organize the project workspace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Create the Java report application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Written from hand in Java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Can use BAM to generate a data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Generate the .</a:t>
            </a:r>
            <a:r>
              <a:rPr lang="en-US" dirty="0" err="1" smtClean="0"/>
              <a:t>xsd</a:t>
            </a:r>
            <a:r>
              <a:rPr lang="en-US" dirty="0" smtClean="0"/>
              <a:t> file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Use JAXB’s ‘</a:t>
            </a:r>
            <a:r>
              <a:rPr lang="en-US" dirty="0" err="1" smtClean="0"/>
              <a:t>schemagen</a:t>
            </a:r>
            <a:r>
              <a:rPr lang="en-US" dirty="0" smtClean="0"/>
              <a:t>’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Provides the Data View for a report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 report document using Genero Report Designer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 the report application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View the report in any viewer (depending on the output format)</a:t>
            </a:r>
            <a:endParaRPr lang="en-US" dirty="0"/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133DE-CBE5-4523-BCF2-DD66F5FDBD3A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8947C-D755-4B85-A6D3-7F4E0B9EA4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35845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pipe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40958" cy="4191000"/>
          </a:xfrm>
          <a:ln>
            <a:solidFill>
              <a:schemeClr val="accent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C1307-23B4-49DC-8B99-597822BFFD39}" type="datetime6">
              <a:rPr lang="en-US" smtClean="0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Genero Report Writer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A37F2-52A4-41E0-88DC-BB13206003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Reports Demo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OrderReportJava.4pw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Project contains: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Java application files (.java sources)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Report definition documents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Order Report </a:t>
            </a:r>
            <a:r>
              <a:rPr lang="en-US" sz="2000" dirty="0" smtClean="0"/>
              <a:t>- a </a:t>
            </a:r>
            <a:r>
              <a:rPr lang="en-US" sz="2000" dirty="0"/>
              <a:t>customer order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Order Labels - pages of mailing labels for customers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Order Stock  - stock information including a bar code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List Demo/Order List- reports in list format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smtClean="0"/>
              <a:t>Table </a:t>
            </a:r>
            <a:r>
              <a:rPr lang="fr-FR" sz="2000" dirty="0" err="1" smtClean="0"/>
              <a:t>demo</a:t>
            </a:r>
            <a:r>
              <a:rPr lang="fr-FR" sz="2000" dirty="0" smtClean="0"/>
              <a:t> - report as a table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 variety of Map Charts and Category Charts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err="1" smtClean="0"/>
              <a:t>Static</a:t>
            </a:r>
            <a:r>
              <a:rPr lang="fr-FR" sz="2000" dirty="0" smtClean="0"/>
              <a:t> and </a:t>
            </a:r>
            <a:r>
              <a:rPr lang="fr-FR" sz="2000" dirty="0" err="1" smtClean="0"/>
              <a:t>dynamic</a:t>
            </a:r>
            <a:r>
              <a:rPr lang="fr-FR" sz="2000" dirty="0" smtClean="0"/>
              <a:t> Pivot Table</a:t>
            </a:r>
            <a:endParaRPr lang="en-US" sz="2000" dirty="0" smtClean="0"/>
          </a:p>
        </p:txBody>
      </p:sp>
      <p:sp>
        <p:nvSpPr>
          <p:cNvPr id="37891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7F56B-C8CB-41E6-95E4-B7AF8A2FF937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2EC1F-2BDB-4270-B490-82EA377ACC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3789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391444"/>
            <a:ext cx="1768000" cy="470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Understanding the sample</a:t>
            </a:r>
            <a:endParaRPr lang="en-US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In $SAMPLESDIR </a:t>
            </a:r>
            <a:br>
              <a:rPr lang="en-GB" sz="2400" dirty="0" smtClean="0"/>
            </a:br>
            <a:r>
              <a:rPr lang="en-GB" sz="1400" dirty="0" smtClean="0"/>
              <a:t>(Windows: </a:t>
            </a:r>
            <a:r>
              <a:rPr lang="en-US" sz="1400" dirty="0"/>
              <a:t>C:\Users\rw\Documents\My </a:t>
            </a:r>
            <a:r>
              <a:rPr lang="en-US" sz="1400" dirty="0" err="1"/>
              <a:t>Genero</a:t>
            </a:r>
            <a:r>
              <a:rPr lang="en-US" sz="1400" dirty="0"/>
              <a:t> Report Studio </a:t>
            </a:r>
            <a:r>
              <a:rPr lang="en-US" sz="1400" dirty="0" smtClean="0"/>
              <a:t>Files\samples\Reports\</a:t>
            </a:r>
            <a:r>
              <a:rPr lang="en-US" sz="1400" dirty="0" err="1" smtClean="0"/>
              <a:t>OrderReportJava</a:t>
            </a:r>
            <a:r>
              <a:rPr lang="en-US" sz="1400" dirty="0" smtClean="0"/>
              <a:t>)</a:t>
            </a:r>
            <a:endParaRPr lang="en-GB" sz="1400" dirty="0" smtClean="0"/>
          </a:p>
          <a:p>
            <a:pPr lvl="2" eaLnBrk="1" hangingPunct="1">
              <a:lnSpc>
                <a:spcPct val="80000"/>
              </a:lnSpc>
            </a:pPr>
            <a:r>
              <a:rPr lang="en-GB" sz="1800" dirty="0" smtClean="0"/>
              <a:t>Open OrderReportJava.4pw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800" dirty="0" smtClean="0"/>
              <a:t>1 Java Swing Application: </a:t>
            </a:r>
            <a:r>
              <a:rPr lang="en-GB" sz="1800" dirty="0" err="1" smtClean="0"/>
              <a:t>OrderReportJava</a:t>
            </a:r>
            <a:endParaRPr lang="en-GB" sz="1800" dirty="0" smtClean="0"/>
          </a:p>
          <a:p>
            <a:pPr lvl="3" eaLnBrk="1" hangingPunct="1">
              <a:lnSpc>
                <a:spcPct val="80000"/>
              </a:lnSpc>
            </a:pPr>
            <a:r>
              <a:rPr lang="en-GB" sz="1400" dirty="0" smtClean="0"/>
              <a:t>Demonstrates most of the available Genero Report Writer features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OrderReport.java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 smtClean="0"/>
              <a:t>Main Java source defining a Swing dialog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 smtClean="0"/>
              <a:t>Allow users to </a:t>
            </a:r>
            <a:r>
              <a:rPr lang="en-US" altLang="en-US" sz="2000" dirty="0"/>
              <a:t>select different designs and output </a:t>
            </a:r>
            <a:r>
              <a:rPr lang="en-US" altLang="en-US" sz="2000" dirty="0" smtClean="0"/>
              <a:t>options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static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runFromFile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en-US" sz="1600" dirty="0"/>
              <a:t>Runs report from a .</a:t>
            </a:r>
            <a:r>
              <a:rPr lang="en-GB" altLang="en-US" sz="1600" dirty="0" err="1"/>
              <a:t>unl</a:t>
            </a:r>
            <a:r>
              <a:rPr lang="en-GB" altLang="en-US" sz="1600" dirty="0"/>
              <a:t> file, set to false if you want to run from database</a:t>
            </a:r>
          </a:p>
          <a:p>
            <a:pPr lvl="1" eaLnBrk="1" hangingPunct="1">
              <a:lnSpc>
                <a:spcPct val="80000"/>
              </a:lnSpc>
            </a:pPr>
            <a:r>
              <a:rPr lang="en-NZ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NZ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createAndShowUI</a:t>
            </a:r>
            <a:r>
              <a:rPr lang="en-NZ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 eaLnBrk="1" hangingPunct="1">
              <a:lnSpc>
                <a:spcPct val="80000"/>
              </a:lnSpc>
            </a:pPr>
            <a:r>
              <a:rPr lang="en-NZ" altLang="en-US" sz="1600" dirty="0"/>
              <a:t>Shows a </a:t>
            </a:r>
            <a:r>
              <a:rPr lang="en-NZ" altLang="en-US" sz="1600" dirty="0" smtClean="0"/>
              <a:t>Swing </a:t>
            </a:r>
            <a:r>
              <a:rPr lang="en-NZ" altLang="en-US" sz="1600" dirty="0"/>
              <a:t>user interface</a:t>
            </a:r>
          </a:p>
          <a:p>
            <a:pPr lvl="2" eaLnBrk="1" hangingPunct="1">
              <a:lnSpc>
                <a:spcPct val="80000"/>
              </a:lnSpc>
            </a:pPr>
            <a:r>
              <a:rPr lang="en-NZ" altLang="en-US" sz="1600" dirty="0"/>
              <a:t>Allows user to select report to produce</a:t>
            </a:r>
          </a:p>
          <a:p>
            <a:pPr lvl="2" eaLnBrk="1" hangingPunct="1">
              <a:lnSpc>
                <a:spcPct val="80000"/>
              </a:lnSpc>
            </a:pPr>
            <a:r>
              <a:rPr lang="en-NZ" altLang="en-US" sz="1600" dirty="0"/>
              <a:t>Output format e.g. Image, PDF, SVG</a:t>
            </a:r>
          </a:p>
          <a:p>
            <a:pPr lvl="2" eaLnBrk="1" hangingPunct="1">
              <a:lnSpc>
                <a:spcPct val="80000"/>
              </a:lnSpc>
            </a:pPr>
            <a:r>
              <a:rPr lang="en-NZ" altLang="en-US" sz="1600" dirty="0"/>
              <a:t>Action (e.g. preview, save) chosen in </a:t>
            </a:r>
            <a:r>
              <a:rPr lang="en-NZ" altLang="en-US" sz="1600" dirty="0" smtClean="0"/>
              <a:t>menu</a:t>
            </a:r>
          </a:p>
          <a:p>
            <a:pPr lvl="2" eaLnBrk="1" hangingPunct="1">
              <a:lnSpc>
                <a:spcPct val="80000"/>
              </a:lnSpc>
            </a:pPr>
            <a:r>
              <a:rPr lang="en-NZ" altLang="en-US" sz="1600" dirty="0" smtClean="0"/>
              <a:t>Options selected used in lines</a:t>
            </a:r>
            <a:br>
              <a:rPr lang="en-NZ" altLang="en-US" sz="1600" dirty="0" smtClean="0"/>
            </a:br>
            <a:r>
              <a:rPr lang="en-NZ" altLang="en-US" sz="1600" dirty="0" smtClean="0"/>
              <a:t>     </a:t>
            </a:r>
            <a:r>
              <a:rPr lang="en-NZ" alt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NZ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XLS”.equals</a:t>
            </a: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(output)) renderer=new </a:t>
            </a:r>
            <a:r>
              <a:rPr lang="en-NZ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ExcelRenderer</a:t>
            </a: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3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NZ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report.runFromJAXBObject</a:t>
            </a: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(data);</a:t>
            </a:r>
          </a:p>
          <a:p>
            <a:pPr lvl="3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If(“</a:t>
            </a:r>
            <a:r>
              <a:rPr lang="en-NZ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Preview”.equals</a:t>
            </a: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(action) &amp;&amp; </a:t>
            </a:r>
            <a:r>
              <a:rPr lang="en-NZ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Desktop.isDesktopSupported</a:t>
            </a: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lvl="3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NZ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Desktop.getDesktop</a:t>
            </a: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().open(new File(</a:t>
            </a:r>
            <a:r>
              <a:rPr lang="en-NZ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outputFileName</a:t>
            </a:r>
            <a:r>
              <a:rPr lang="en-NZ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80000"/>
              </a:lnSpc>
            </a:pPr>
            <a:endParaRPr lang="en-NZ" altLang="en-US" sz="1600" dirty="0"/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DA1FE-9ED3-46B3-BC3E-D59242F7C853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E7D2B-4A61-40D2-B097-C68691BDFB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38600"/>
            <a:ext cx="2099035" cy="14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NanoHTTPD.java</a:t>
            </a:r>
          </a:p>
          <a:p>
            <a:pPr lvl="1"/>
            <a:r>
              <a:rPr lang="en-US" sz="2000" dirty="0"/>
              <a:t>Handles HTTP requests for the Web Report </a:t>
            </a:r>
            <a:r>
              <a:rPr lang="en-US" sz="2000" dirty="0" smtClean="0"/>
              <a:t>Viewer</a:t>
            </a:r>
          </a:p>
          <a:p>
            <a:r>
              <a:rPr lang="en-US" sz="2400" dirty="0" smtClean="0"/>
              <a:t>OrderReportModel.java</a:t>
            </a:r>
          </a:p>
          <a:p>
            <a:pPr lvl="1"/>
            <a:r>
              <a:rPr lang="en-US" sz="2000" dirty="0"/>
              <a:t>Abstract class describing the report data </a:t>
            </a:r>
            <a:r>
              <a:rPr lang="en-US" sz="2000" dirty="0" smtClean="0"/>
              <a:t>model</a:t>
            </a:r>
          </a:p>
          <a:p>
            <a:r>
              <a:rPr lang="en-US" sz="2400" dirty="0"/>
              <a:t>OrderReportJDBCModel.java &amp; </a:t>
            </a:r>
            <a:r>
              <a:rPr lang="en-US" sz="2400" dirty="0" smtClean="0"/>
              <a:t>OrderReportFileModel.java</a:t>
            </a:r>
          </a:p>
          <a:p>
            <a:pPr lvl="1"/>
            <a:r>
              <a:rPr lang="en-US" sz="2000" dirty="0"/>
              <a:t>Implementation of the report model using JDBC (</a:t>
            </a:r>
            <a:r>
              <a:rPr lang="en-US" sz="2000" dirty="0" err="1"/>
              <a:t>MySql</a:t>
            </a:r>
            <a:r>
              <a:rPr lang="en-US" sz="2000" dirty="0"/>
              <a:t> </a:t>
            </a:r>
            <a:r>
              <a:rPr lang="en-US" sz="2000" dirty="0" err="1"/>
              <a:t>officestore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Implementation of the report model using </a:t>
            </a:r>
            <a:r>
              <a:rPr lang="en-US" sz="2000" dirty="0" smtClean="0"/>
              <a:t>a file</a:t>
            </a:r>
          </a:p>
          <a:p>
            <a:r>
              <a:rPr lang="en-US" sz="2400" dirty="0" smtClean="0"/>
              <a:t>GenericReportDialog.java</a:t>
            </a:r>
          </a:p>
          <a:p>
            <a:pPr lvl="1"/>
            <a:r>
              <a:rPr lang="en-US" sz="2000" dirty="0"/>
              <a:t>Swing dialog that allows users to select fields for the generic </a:t>
            </a:r>
            <a:r>
              <a:rPr lang="en-US" sz="2000" dirty="0" smtClean="0"/>
              <a:t>report</a:t>
            </a:r>
          </a:p>
          <a:p>
            <a:r>
              <a:rPr lang="en-US" sz="2400" dirty="0" smtClean="0"/>
              <a:t>PivotTableDialog.java</a:t>
            </a:r>
          </a:p>
          <a:p>
            <a:pPr lvl="1"/>
            <a:r>
              <a:rPr lang="en-US" sz="2000" dirty="0"/>
              <a:t>Swing dialog that allows users to select measures and dimensions for the dynamic pivot table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C1307-23B4-49DC-8B99-597822BFFD39}" type="datetime6">
              <a:rPr lang="en-US" smtClean="0"/>
              <a:pPr>
                <a:defRPr/>
              </a:pPr>
              <a:t>February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Genero Report Writer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A37F2-52A4-41E0-88DC-BB132060035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Understanding the sample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We will learn the meaning of these key lines later today ...</a:t>
            </a:r>
          </a:p>
          <a:p>
            <a:pPr lvl="2" eaLnBrk="1" hangingPunct="1"/>
            <a:r>
              <a:rPr lang="en-NZ" altLang="en-US" dirty="0" err="1"/>
              <a:t>LayoutedPagesConsumer</a:t>
            </a:r>
            <a:r>
              <a:rPr lang="en-NZ" altLang="en-US" dirty="0"/>
              <a:t> renderer;</a:t>
            </a:r>
          </a:p>
          <a:p>
            <a:pPr lvl="2" eaLnBrk="1" hangingPunct="1"/>
            <a:r>
              <a:rPr lang="en-GB" altLang="en-US" dirty="0"/>
              <a:t>report=</a:t>
            </a:r>
            <a:r>
              <a:rPr lang="en-NZ" altLang="en-US" dirty="0"/>
              <a:t>new </a:t>
            </a:r>
            <a:r>
              <a:rPr lang="en-NZ" altLang="en-US" dirty="0" err="1"/>
              <a:t>FourRpProcessor</a:t>
            </a:r>
            <a:r>
              <a:rPr lang="en-NZ" altLang="en-US" dirty="0"/>
              <a:t>(</a:t>
            </a:r>
            <a:r>
              <a:rPr lang="en-NZ" altLang="en-US" dirty="0" err="1"/>
              <a:t>fourRpfilepath</a:t>
            </a:r>
            <a:r>
              <a:rPr lang="en-NZ" altLang="en-US" dirty="0"/>
              <a:t>, layout);</a:t>
            </a:r>
          </a:p>
          <a:p>
            <a:pPr lvl="2" eaLnBrk="1" hangingPunct="1"/>
            <a:r>
              <a:rPr lang="en-GB" altLang="en-US" dirty="0"/>
              <a:t>data=new </a:t>
            </a:r>
            <a:r>
              <a:rPr lang="en-GB" altLang="en-US" dirty="0" err="1"/>
              <a:t>OrderReportJDBCModel</a:t>
            </a:r>
            <a:r>
              <a:rPr lang="en-GB" altLang="en-US" dirty="0"/>
              <a:t>(</a:t>
            </a:r>
            <a:r>
              <a:rPr lang="en-GB" altLang="en-US" dirty="0" err="1"/>
              <a:t>controlBlock</a:t>
            </a:r>
            <a:r>
              <a:rPr lang="en-GB" altLang="en-US" dirty="0"/>
              <a:t>)</a:t>
            </a:r>
          </a:p>
          <a:p>
            <a:pPr lvl="2" eaLnBrk="1" hangingPunct="1"/>
            <a:r>
              <a:rPr lang="en-GB" altLang="en-US" dirty="0" err="1"/>
              <a:t>report.runFromJAXBObject</a:t>
            </a:r>
            <a:r>
              <a:rPr lang="en-GB" altLang="en-US" dirty="0"/>
              <a:t>(data);</a:t>
            </a:r>
          </a:p>
          <a:p>
            <a:pPr lvl="2" eaLnBrk="1" hangingPunct="1"/>
            <a:r>
              <a:rPr lang="en-GB" altLang="en-US" dirty="0"/>
              <a:t>data = new </a:t>
            </a:r>
            <a:r>
              <a:rPr lang="en-GB" altLang="en-US" dirty="0" err="1"/>
              <a:t>OrderReportJDBCModel</a:t>
            </a:r>
            <a:r>
              <a:rPr lang="en-GB" altLang="en-US" dirty="0"/>
              <a:t>(</a:t>
            </a:r>
            <a:r>
              <a:rPr lang="en-GB" altLang="en-US" dirty="0" err="1"/>
              <a:t>controlBlock</a:t>
            </a:r>
            <a:r>
              <a:rPr lang="en-GB" altLang="en-US" dirty="0"/>
              <a:t>);</a:t>
            </a:r>
            <a:endParaRPr lang="en-US" dirty="0" smtClean="0"/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753D1-099A-40B3-80C4-4D0354A44154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DEAAE-62AC-48FC-A602-21544DFF9C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46085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Understanding the sample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Reports include (1)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/>
              <a:t>OrderReport.4rp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/>
              <a:t>Illustrates use of the section property, note the different page header/footer on each page..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 smtClean="0"/>
              <a:t>OrdersLabels.4rp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Illustrate the labels functionality enabling you to print multiple labels on a single page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 smtClean="0"/>
              <a:t>OrderList.4rp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An example of a simple list produced from the List Template.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 smtClean="0"/>
              <a:t>OrderStock.4rp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Illustrates  barcodes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Can be used to illustrate attachment and positioning rules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How to design a report onto pre-printed paper using a background image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94451-7A3F-43C2-9431-BD83A280A101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6748C-BD4D-4FAD-A2B8-8200FFC4F7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50181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After this instruction, you will be able to:</a:t>
            </a:r>
          </a:p>
          <a:p>
            <a:pPr eaLnBrk="1" hangingPunct="1"/>
            <a:r>
              <a:rPr lang="en-US" dirty="0" smtClean="0"/>
              <a:t>Identify the purpose and features of </a:t>
            </a:r>
            <a:r>
              <a:rPr lang="en-US" dirty="0" err="1" smtClean="0"/>
              <a:t>Genero</a:t>
            </a:r>
            <a:r>
              <a:rPr lang="en-US" dirty="0" smtClean="0"/>
              <a:t> Report Writer (GRW)</a:t>
            </a:r>
          </a:p>
          <a:p>
            <a:pPr eaLnBrk="1" hangingPunct="1"/>
            <a:r>
              <a:rPr lang="en-US" dirty="0" smtClean="0"/>
              <a:t>Describe the architecture and its components</a:t>
            </a:r>
          </a:p>
          <a:p>
            <a:pPr eaLnBrk="1" hangingPunct="1"/>
            <a:r>
              <a:rPr lang="en-US" dirty="0" smtClean="0"/>
              <a:t>List the steps for creating a report</a:t>
            </a:r>
          </a:p>
          <a:p>
            <a:pPr eaLnBrk="1" hangingPunct="1"/>
            <a:r>
              <a:rPr lang="en-US" dirty="0" smtClean="0"/>
              <a:t>Locate and experiment with the Reports demo applications</a:t>
            </a:r>
          </a:p>
          <a:p>
            <a:pPr eaLnBrk="1" hangingPunct="1"/>
            <a:r>
              <a:rPr lang="en-US" dirty="0" smtClean="0"/>
              <a:t>Find appropriate documentation and help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3315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63499-5496-4A47-BA2B-A08D85358B2B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13316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D33B6-930E-4607-BDB5-9B09A57E89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2057400" y="6492875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Introduction to Open Report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Understanding the sample</a:t>
            </a:r>
            <a:endParaRPr lang="en-US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Reports include (2)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 dirty="0" smtClean="0"/>
              <a:t>TableDemo.4rp</a:t>
            </a:r>
          </a:p>
          <a:p>
            <a:pPr lvl="2" eaLnBrk="1" hangingPunct="1"/>
            <a:r>
              <a:rPr lang="en-US" sz="2200" dirty="0" smtClean="0"/>
              <a:t>An example showing a simple usage of TABLE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GroupedTableDemo.4rp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FR" sz="2200" dirty="0" smtClean="0"/>
              <a:t>TABLE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several</a:t>
            </a:r>
            <a:r>
              <a:rPr lang="fr-FR" sz="2200" dirty="0" smtClean="0"/>
              <a:t> header and body </a:t>
            </a:r>
            <a:r>
              <a:rPr lang="fr-FR" sz="2200" dirty="0" err="1" smtClean="0"/>
              <a:t>rows</a:t>
            </a:r>
            <a:endParaRPr lang="fr-FR" sz="2200" dirty="0" smtClean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600" dirty="0"/>
              <a:t>ListDemo.4rp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2200" dirty="0"/>
              <a:t>Has two examples of RTL expressions.  The changing </a:t>
            </a:r>
            <a:r>
              <a:rPr lang="en-GB" sz="2200" dirty="0" err="1"/>
              <a:t>color</a:t>
            </a:r>
            <a:r>
              <a:rPr lang="en-GB" sz="2200" dirty="0"/>
              <a:t> of the font and the hands-up/hands-down image are both RTL expressions to change the </a:t>
            </a:r>
            <a:r>
              <a:rPr lang="en-GB" sz="2200" dirty="0" err="1"/>
              <a:t>color</a:t>
            </a:r>
            <a:r>
              <a:rPr lang="en-GB" sz="2200" dirty="0"/>
              <a:t> and orientation at run-time based on the field value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DA45A3-46AE-41DD-9963-3C1CD326BE4C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3A0EC-54CD-4D06-B55E-75736E0EE6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52229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Understanding the sample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Reports include (3)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 err="1" smtClean="0"/>
              <a:t>CatChart</a:t>
            </a:r>
            <a:r>
              <a:rPr lang="en-GB" dirty="0" smtClean="0"/>
              <a:t>-By*.4rp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An example showing a “Category” Chart (grouped by two fields).  More than one example to show how different charts can be produced from the same data.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 err="1" smtClean="0"/>
              <a:t>MapChart</a:t>
            </a:r>
            <a:r>
              <a:rPr lang="en-GB" dirty="0" smtClean="0"/>
              <a:t>-By*.4rp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An example showing a “Map” Chart (grouped by one field).  More than one example to show how different charts can be produced from the same data.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/>
              <a:t>StaticPivotTable.4rp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A table of customer data, grouped by customers and orders</a:t>
            </a:r>
            <a:r>
              <a:rPr lang="en-GB" dirty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/>
              <a:t>DynamicPivotTable.4rp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/>
              <a:t>Generates a table of user-selected measures, grouped by user-selected </a:t>
            </a:r>
            <a:r>
              <a:rPr lang="en-GB" dirty="0" smtClean="0"/>
              <a:t>dimensions</a:t>
            </a:r>
            <a:endParaRPr lang="en-GB" dirty="0"/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2292B-8D14-48FA-83D6-265E50683A69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E0DD0-5C8A-4D8D-AA70-5F249CFE88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Online Help Documentation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Accessing online help</a:t>
            </a:r>
          </a:p>
          <a:p>
            <a:pPr lvl="1" eaLnBrk="1" hangingPunct="1"/>
            <a:r>
              <a:rPr lang="en-US" dirty="0" smtClean="0"/>
              <a:t>Help button in toolbar</a:t>
            </a:r>
          </a:p>
          <a:p>
            <a:pPr lvl="1" eaLnBrk="1" hangingPunct="1"/>
            <a:r>
              <a:rPr lang="en-US" dirty="0" smtClean="0"/>
              <a:t>F1 key</a:t>
            </a:r>
          </a:p>
          <a:p>
            <a:pPr lvl="1" eaLnBrk="1" hangingPunct="1"/>
            <a:r>
              <a:rPr lang="en-US" dirty="0" smtClean="0"/>
              <a:t>Start &gt;&gt; All Programs &gt;&gt; </a:t>
            </a:r>
            <a:r>
              <a:rPr lang="en-US" dirty="0" err="1" smtClean="0"/>
              <a:t>Genero</a:t>
            </a:r>
            <a:r>
              <a:rPr lang="en-US" dirty="0" smtClean="0"/>
              <a:t> Report Studio &gt;&gt; </a:t>
            </a:r>
            <a:r>
              <a:rPr lang="en-US" dirty="0" err="1" smtClean="0"/>
              <a:t>Genero</a:t>
            </a:r>
            <a:r>
              <a:rPr lang="en-US" dirty="0" smtClean="0"/>
              <a:t> Report Studio Help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57BC8D-D531-40EC-8737-29D51B81C0A7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8CCC2-E78A-4D91-93D2-819BF03370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54277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451E8-847D-4B2E-B38D-CC25C359B14A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56322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B7B30-D6FB-45B0-AF1B-48C835138B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Genero Report Writer?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Streams data from Java JVM for "print-as-you-go" processing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 temporary files or tables required </a:t>
            </a:r>
            <a:br>
              <a:rPr lang="en-US" dirty="0" smtClean="0"/>
            </a:br>
            <a:r>
              <a:rPr lang="en-US" dirty="0" smtClean="0"/>
              <a:t>(less memory, more speed)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Gathering of data separate from layout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Based on XML standards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Report layout defined in a separate document using Report Designer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 layouts can be designed for a single data stream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1F5A8-70FC-478C-AAA2-CE8A255FDDAC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43BA7D-ACC2-4176-AA7A-8B4919AB25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2057400" y="6492875"/>
            <a:ext cx="457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Introduction to Open Report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Enterprise Reports</a:t>
            </a:r>
          </a:p>
          <a:p>
            <a:pPr eaLnBrk="1" hangingPunct="1"/>
            <a:r>
              <a:rPr lang="en-US" smtClean="0"/>
              <a:t>Scalability</a:t>
            </a:r>
          </a:p>
          <a:p>
            <a:pPr eaLnBrk="1" hangingPunct="1"/>
            <a:r>
              <a:rPr lang="en-US" smtClean="0"/>
              <a:t>Streaming architecture</a:t>
            </a:r>
          </a:p>
          <a:p>
            <a:pPr eaLnBrk="1" hangingPunct="1"/>
            <a:r>
              <a:rPr lang="en-US" smtClean="0"/>
              <a:t>Drag-and-drop GUI report design</a:t>
            </a:r>
          </a:p>
          <a:p>
            <a:pPr eaLnBrk="1" hangingPunct="1"/>
            <a:r>
              <a:rPr lang="en-US" smtClean="0"/>
              <a:t>Dynamic layout</a:t>
            </a:r>
          </a:p>
          <a:p>
            <a:pPr eaLnBrk="1" hangingPunct="1"/>
            <a:r>
              <a:rPr lang="en-US" smtClean="0"/>
              <a:t>Maintainability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1014F-E7A7-4DF0-B41D-78894F607675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8C025-8FC6-4DEA-ADE2-8D2A2A725F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Architecture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XML Standards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DataStream is XML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Report Design file (.4rp) is XML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SVG output (.</a:t>
            </a:r>
            <a:r>
              <a:rPr lang="en-GB" dirty="0" err="1" smtClean="0"/>
              <a:t>svg</a:t>
            </a:r>
            <a:r>
              <a:rPr lang="en-GB" dirty="0" smtClean="0"/>
              <a:t>) is XML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Gathering of data is separate from layout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Same data can be used to print many different reports in different formats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End to end streaming, print as you go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Note: Internals of certain formats (PDF) do not support end to end streaming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8D89D-B75C-4C1E-AFCA-BF85BFAE55AE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1E9DA-A476-4695-9297-E37D718597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</a:t>
            </a:r>
          </a:p>
        </p:txBody>
      </p:sp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94DBE-5D15-4A07-9FF0-5703B84BCAD4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 dirty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94E06-5C24-40FA-8B6C-C351416EBD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085850"/>
            <a:ext cx="8829675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81" y="1082675"/>
            <a:ext cx="6472238" cy="3560778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572000"/>
            <a:ext cx="84582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Annotated Java POJO classes to produce XML DataStream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Uses JAXB to produce XML data stream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355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B0221-A24D-4723-A2DF-83C0455E57E2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1F306-21D8-4D8D-85C6-64FF698D72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2355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71600" y="1295400"/>
            <a:ext cx="2514600" cy="3276600"/>
          </a:xfrm>
          <a:prstGeom prst="roundRect">
            <a:avLst>
              <a:gd name="adj" fmla="val 722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781" y="1083723"/>
            <a:ext cx="5786438" cy="3183477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</a:t>
            </a:r>
          </a:p>
        </p:txBody>
      </p:sp>
      <p:sp>
        <p:nvSpPr>
          <p:cNvPr id="25603" name="Content Placeholder 10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057400"/>
          </a:xfrm>
        </p:spPr>
        <p:txBody>
          <a:bodyPr/>
          <a:lstStyle/>
          <a:p>
            <a:pPr eaLnBrk="1" hangingPunct="1"/>
            <a:r>
              <a:rPr lang="en-US" smtClean="0"/>
              <a:t>Genero Report Designer (GRD) design a report</a:t>
            </a:r>
          </a:p>
          <a:p>
            <a:pPr lvl="1" eaLnBrk="1" hangingPunct="1"/>
            <a:r>
              <a:rPr lang="en-US" smtClean="0"/>
              <a:t>Near WYSIWYG editor to design the appearance of a report</a:t>
            </a:r>
          </a:p>
          <a:p>
            <a:pPr eaLnBrk="1" hangingPunct="1"/>
            <a:endParaRPr lang="en-US" smtClean="0"/>
          </a:p>
        </p:txBody>
      </p:sp>
      <p:sp>
        <p:nvSpPr>
          <p:cNvPr id="2560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5C143-00CC-4CD7-8223-CFC204D36CD7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3E820-F044-40A0-8D34-58F529A1E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2560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14800" y="1219200"/>
            <a:ext cx="1752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082674"/>
            <a:ext cx="4541802" cy="2498725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</a:t>
            </a:r>
          </a:p>
        </p:txBody>
      </p:sp>
      <p:sp>
        <p:nvSpPr>
          <p:cNvPr id="27651" name="Content Placeholder 10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err="1" smtClean="0"/>
              <a:t>Genero</a:t>
            </a:r>
            <a:r>
              <a:rPr lang="en-US" sz="2500" dirty="0" smtClean="0"/>
              <a:t> Report Engine uses these two inputs to produce a formatted report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XML DataStream + Report Design = Formatted Output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</a:t>
            </a:r>
            <a:r>
              <a:rPr lang="en-US" sz="2200" dirty="0" err="1" smtClean="0"/>
              <a:t>Layouter</a:t>
            </a:r>
            <a:r>
              <a:rPr lang="en-US" sz="2200" dirty="0" smtClean="0"/>
              <a:t> does the </a:t>
            </a:r>
            <a:r>
              <a:rPr lang="en-US" sz="2200" dirty="0" err="1" smtClean="0"/>
              <a:t>Layouting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Calculates where to position objects, and how to render them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GRE typically runs on a server, similar to application or database server</a:t>
            </a:r>
          </a:p>
        </p:txBody>
      </p:sp>
      <p:sp>
        <p:nvSpPr>
          <p:cNvPr id="2765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472E3-AF62-46BC-8A70-EFB305109EA4}" type="datetime6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15</a:t>
            </a:fld>
            <a:endParaRPr lang="en-US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91B01-E2B0-497C-8C78-7C769ADFD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2765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Introduction to Genero Report Writer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35400" y="1981200"/>
            <a:ext cx="1447800" cy="16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_trainin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3337</Words>
  <Application>Microsoft Office PowerPoint</Application>
  <PresentationFormat>Affichage à l'écran (4:3)</PresentationFormat>
  <Paragraphs>534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2010_training_template</vt:lpstr>
      <vt:lpstr>User’s Guide</vt:lpstr>
      <vt:lpstr>Objectives</vt:lpstr>
      <vt:lpstr>What is Genero Report Writer?</vt:lpstr>
      <vt:lpstr>Features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File Extensions</vt:lpstr>
      <vt:lpstr>Report Process</vt:lpstr>
      <vt:lpstr>Processing pipe</vt:lpstr>
      <vt:lpstr>Reports Demo</vt:lpstr>
      <vt:lpstr>Understanding the sample</vt:lpstr>
      <vt:lpstr>Understanding the sample</vt:lpstr>
      <vt:lpstr>Understanding the sample</vt:lpstr>
      <vt:lpstr>Understanding the sample</vt:lpstr>
      <vt:lpstr>Understanding the sample</vt:lpstr>
      <vt:lpstr>Understanding the sample</vt:lpstr>
      <vt:lpstr>Online Help Documentation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Title</dc:title>
  <dc:creator>Bryn Jenkins</dc:creator>
  <cp:lastModifiedBy>Bryn Jenkins</cp:lastModifiedBy>
  <cp:revision>235</cp:revision>
  <dcterms:created xsi:type="dcterms:W3CDTF">2010-03-10T01:51:40Z</dcterms:created>
  <dcterms:modified xsi:type="dcterms:W3CDTF">2015-02-10T15:57:45Z</dcterms:modified>
</cp:coreProperties>
</file>